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5" r:id="rId2"/>
  </p:sldMasterIdLst>
  <p:notesMasterIdLst>
    <p:notesMasterId r:id="rId32"/>
  </p:notesMasterIdLst>
  <p:sldIdLst>
    <p:sldId id="817" r:id="rId3"/>
    <p:sldId id="753" r:id="rId4"/>
    <p:sldId id="821" r:id="rId5"/>
    <p:sldId id="830" r:id="rId6"/>
    <p:sldId id="757" r:id="rId7"/>
    <p:sldId id="819" r:id="rId8"/>
    <p:sldId id="259" r:id="rId9"/>
    <p:sldId id="838" r:id="rId10"/>
    <p:sldId id="267" r:id="rId11"/>
    <p:sldId id="831" r:id="rId12"/>
    <p:sldId id="274" r:id="rId13"/>
    <p:sldId id="839" r:id="rId14"/>
    <p:sldId id="826" r:id="rId15"/>
    <p:sldId id="834" r:id="rId16"/>
    <p:sldId id="869" r:id="rId17"/>
    <p:sldId id="833" r:id="rId18"/>
    <p:sldId id="835" r:id="rId19"/>
    <p:sldId id="789" r:id="rId20"/>
    <p:sldId id="795" r:id="rId21"/>
    <p:sldId id="790" r:id="rId22"/>
    <p:sldId id="292" r:id="rId23"/>
    <p:sldId id="755" r:id="rId24"/>
    <p:sldId id="263" r:id="rId25"/>
    <p:sldId id="756" r:id="rId26"/>
    <p:sldId id="794" r:id="rId27"/>
    <p:sldId id="754" r:id="rId28"/>
    <p:sldId id="792" r:id="rId29"/>
    <p:sldId id="264" r:id="rId30"/>
    <p:sldId id="870" r:id="rId3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Helvetica Neue" panose="020B0604020202020204" charset="0"/>
      <p:regular r:id="rId39"/>
      <p:bold r:id="rId40"/>
      <p:italic r:id="rId41"/>
      <p:boldItalic r:id="rId42"/>
    </p:embeddedFont>
  </p:embeddedFontLst>
  <p:custDataLst>
    <p:tags r:id="rId4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9">
          <p15:clr>
            <a:srgbClr val="A4A3A4"/>
          </p15:clr>
        </p15:guide>
        <p15:guide id="2" pos="272">
          <p15:clr>
            <a:srgbClr val="A4A3A4"/>
          </p15:clr>
        </p15:guide>
        <p15:guide id="3" orient="horz" pos="463" userDrawn="1">
          <p15:clr>
            <a:srgbClr val="A4A3A4"/>
          </p15:clr>
        </p15:guide>
        <p15:guide id="4" pos="5488">
          <p15:clr>
            <a:srgbClr val="A4A3A4"/>
          </p15:clr>
        </p15:guide>
        <p15:guide id="5" orient="horz" pos="577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jXzgcfGHxA6fshw8UMaNqtlHVR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C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882" y="-180"/>
      </p:cViewPr>
      <p:guideLst>
        <p:guide orient="horz" pos="259"/>
        <p:guide pos="272"/>
        <p:guide orient="horz" pos="463"/>
        <p:guide pos="5488"/>
        <p:guide orient="horz" pos="5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18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tags" Target="tags/tag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6" name="Google Shape;5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" name="Google Shape;1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40201" y="833825"/>
            <a:ext cx="6139174" cy="602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4227" y="888687"/>
            <a:ext cx="5499225" cy="518462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6"/>
          <p:cNvSpPr txBox="1"/>
          <p:nvPr/>
        </p:nvSpPr>
        <p:spPr>
          <a:xfrm>
            <a:off x="603600" y="2562443"/>
            <a:ext cx="7936800" cy="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100" b="0" i="0" u="none" strike="noStrike" cap="none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Telemedicine by</a:t>
            </a:r>
            <a:endParaRPr sz="1100" b="0" i="0" u="none" strike="noStrike" cap="none">
              <a:solidFill>
                <a:srgbClr val="1B3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" name="Google Shape;1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3477" y="3067851"/>
            <a:ext cx="4623100" cy="349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49161" y="2937112"/>
            <a:ext cx="1245674" cy="3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82050" y="795112"/>
            <a:ext cx="1579925" cy="15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D86351-9F9A-2F48-AE14-596FA45EB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C7F237-933E-404B-98B0-E700D190DA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1DF90F3-A77D-FB49-A389-F5A85433C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F8E7D0D-9573-E247-B80B-F8CB1E474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6E02-5457-E24F-B865-01FC95143459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7AADBE-3F6D-2242-8C51-9DC39767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84A0D7-7BB4-9349-A9AB-B2B92B084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3A9C-C0A2-8D44-89A6-CEB64A153B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20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A2DE8B-3327-CC40-BC7B-55FB387A1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F1A60FD-0ACF-C245-987D-52F850683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8651BD-22D5-6142-92AB-00609013D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9918825-5797-5C45-8EAB-EDA1615DD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C395DE0-D633-5745-A00C-304987557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9A09335-3A1E-3346-ABBA-C2591AEC9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6E02-5457-E24F-B865-01FC95143459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1393D21-C86A-5644-A432-89BD54D28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2492EF0-0AA9-8F4E-9B72-BCA337C47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3A9C-C0A2-8D44-89A6-CEB64A153B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277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2FB1B8-1E27-9545-B28D-EE9B8402F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2FB8968-7194-9A44-9FCF-41E12A579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6E02-5457-E24F-B865-01FC95143459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ABC6B53-220E-FC4B-9F61-23E9E9E7C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AB2C74D-2711-4B4C-BC77-18FE9FC7B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3A9C-C0A2-8D44-89A6-CEB64A153B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961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99AD0F7-4F64-F04E-B52C-AF380080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6E02-5457-E24F-B865-01FC95143459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1FE7EF-0A9D-5944-869D-1A30B9DDE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2AD205-749A-D943-AED8-03862C5DB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3A9C-C0A2-8D44-89A6-CEB64A153B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315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D4EF6D-A4F9-0B48-94E2-2F553AF24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F3B62A-6166-474E-BB0C-B6418C537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18D0FD3-1B50-EA43-80FA-D852AABDC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E386950-36CD-BE48-80C8-9151C0606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6E02-5457-E24F-B865-01FC95143459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34B3DCC-DCCD-784A-8C5E-CFC7772B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1A562C5-5408-5D4D-BE2A-8E0BF5EE6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3A9C-C0A2-8D44-89A6-CEB64A153B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133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075724-F914-F945-8053-5BA96EBE6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169C8E0-4312-AC40-80AB-4355D25B24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9E35174-EEFF-7440-BDC1-B0FF61771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AA22118-F8AF-0743-8A5C-EBA3A2A9F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6E02-5457-E24F-B865-01FC95143459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611C25F-AC55-1048-A5AB-FAE33A351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0E0224-C64A-1A47-B0F4-18A2B98E6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3A9C-C0A2-8D44-89A6-CEB64A153B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1287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6788F0-5549-534E-93FF-116E884D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C2FE0C0-7246-D642-942F-7CE85410A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B82192-9CBA-5A47-B507-BFAE2240D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6E02-5457-E24F-B865-01FC95143459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8E2DFC-0767-DD4A-8CDC-17C18D044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481BAD-D1D6-7044-87B6-3016B528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3A9C-C0A2-8D44-89A6-CEB64A153B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7260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E4C2F72-E676-5B4E-948A-3FBBF4410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53DD96E-B556-5F43-A7DF-57358C4A6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2B1AF5-AA12-974A-B4C5-F037E5B5E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6E02-5457-E24F-B865-01FC95143459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CD9574-02CD-9248-9C5E-66CD088C5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378896-F684-A24D-9BC5-172E4664E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3A9C-C0A2-8D44-89A6-CEB64A153B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776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tx">
  <p:cSld name="Title and Conten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1614488" y="273844"/>
            <a:ext cx="5915025" cy="99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body" idx="1"/>
          </p:nvPr>
        </p:nvSpPr>
        <p:spPr>
          <a:xfrm>
            <a:off x="1614488" y="1369219"/>
            <a:ext cx="5915025" cy="326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71450" marR="0" lvl="0" indent="-2190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-2190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14350" marR="0" lvl="2" indent="-2190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85800" marR="0" lvl="3" indent="-2190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7250" marR="0" lvl="4" indent="-2190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28700" marR="0" lvl="5" indent="-2190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00150" marR="0" lvl="6" indent="-2190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-2190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543050" marR="0" lvl="8" indent="-2190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5" name="Google Shape;235;p14"/>
          <p:cNvSpPr txBox="1">
            <a:spLocks noGrp="1"/>
          </p:cNvSpPr>
          <p:nvPr>
            <p:ph type="sldNum" idx="12"/>
          </p:nvPr>
        </p:nvSpPr>
        <p:spPr>
          <a:xfrm>
            <a:off x="7329034" y="4805090"/>
            <a:ext cx="200475" cy="19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95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lide, podnadpis ">
    <p:bg>
      <p:bgPr>
        <a:solidFill>
          <a:srgbClr val="013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512DB-0B9D-6C4C-B068-B92CB30A25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75699" y="4434300"/>
            <a:ext cx="1946807" cy="290849"/>
          </a:xfrm>
        </p:spPr>
        <p:txBody>
          <a:bodyPr wrap="squar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DD /MM / RR</a:t>
            </a:r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448D8-B859-DA45-BBB1-BFB30B25F2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1494" y="4501457"/>
            <a:ext cx="3196829" cy="239633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86000"/>
              </a:lnSpc>
              <a:spcBef>
                <a:spcPts val="0"/>
              </a:spcBef>
              <a:buFontTx/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Autor 1#, Autor 2#…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2E691C-32FC-7049-9328-14493B6308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1494" y="3961682"/>
            <a:ext cx="8101013" cy="359378"/>
          </a:xfrm>
        </p:spPr>
        <p:txBody>
          <a:bodyPr lIns="0" tIns="0" rIns="0" bIns="0" anchor="b">
            <a:spAutoFit/>
          </a:bodyPr>
          <a:lstStyle>
            <a:lvl1pPr marL="0" indent="0">
              <a:lnSpc>
                <a:spcPct val="86000"/>
              </a:lnSpc>
              <a:spcBef>
                <a:spcPts val="0"/>
              </a:spcBef>
              <a:buFontTx/>
              <a:buNone/>
              <a:defRPr sz="2700" b="1">
                <a:latin typeface="+mj-lt"/>
              </a:defRPr>
            </a:lvl1pPr>
          </a:lstStyle>
          <a:p>
            <a:pPr lvl="0"/>
            <a:r>
              <a:rPr lang="en-US" dirty="0" err="1"/>
              <a:t>Podnadpis</a:t>
            </a:r>
            <a:r>
              <a:rPr lang="en-US" dirty="0"/>
              <a:t> </a:t>
            </a:r>
            <a:r>
              <a:rPr lang="en-US" dirty="0" err="1"/>
              <a:t>Prezentace</a:t>
            </a:r>
            <a:endParaRPr lang="cs-CZ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321A9DE-6E34-864B-9554-63A086D8C5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494" y="3230017"/>
            <a:ext cx="8101012" cy="731666"/>
          </a:xfrm>
          <a:prstGeom prst="rect">
            <a:avLst/>
          </a:prstGeom>
        </p:spPr>
        <p:txBody>
          <a:bodyPr vert="horz" lIns="0" tIns="0" rIns="0" bIns="72000" rtlCol="0" anchor="b" anchorCtr="0">
            <a:spAutoFit/>
          </a:bodyPr>
          <a:lstStyle>
            <a:lvl1pPr algn="l">
              <a:lnSpc>
                <a:spcPct val="86000"/>
              </a:lnSpc>
              <a:defRPr sz="495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Název Prezentace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701475-A06E-8A49-A815-BBC855062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41" y="0"/>
            <a:ext cx="3538914" cy="149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03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566">
          <p15:clr>
            <a:srgbClr val="C35E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1">
  <p:cSld name="OBJECT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g944c374504_2_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43174" y="424725"/>
            <a:ext cx="6139174" cy="602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g944c374504_2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2750" y="4533125"/>
            <a:ext cx="339476" cy="339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g944c374504_2_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305B"/>
              </a:buClr>
              <a:buSzPts val="2300"/>
              <a:buFont typeface="Helvetica Neue"/>
              <a:buNone/>
              <a:defRPr sz="2000" b="1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" name="Google Shape;22;g944c374504_2_1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B305B"/>
              </a:buClr>
              <a:buSzPts val="1600"/>
              <a:buFont typeface="Helvetica Neue"/>
              <a:buChar char="●"/>
              <a:defRPr sz="1300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30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B305B"/>
              </a:buClr>
              <a:buSzPts val="1600"/>
              <a:buFont typeface="Helvetica Neue"/>
              <a:buChar char="○"/>
              <a:defRPr sz="1300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30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B305B"/>
              </a:buClr>
              <a:buSzPts val="1600"/>
              <a:buFont typeface="Helvetica Neue"/>
              <a:buChar char="■"/>
              <a:defRPr sz="1300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B305B"/>
              </a:buClr>
              <a:buSzPts val="1600"/>
              <a:buFont typeface="Helvetica Neue"/>
              <a:buChar char="●"/>
              <a:defRPr sz="1300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B305B"/>
              </a:buClr>
              <a:buSzPts val="1600"/>
              <a:buFont typeface="Helvetica Neue"/>
              <a:buChar char="○"/>
              <a:defRPr sz="1300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30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B305B"/>
              </a:buClr>
              <a:buSzPts val="1600"/>
              <a:buFont typeface="Helvetica Neue"/>
              <a:buChar char="■"/>
              <a:defRPr sz="1300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30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B305B"/>
              </a:buClr>
              <a:buSzPts val="1600"/>
              <a:buFont typeface="Helvetica Neue"/>
              <a:buChar char="●"/>
              <a:defRPr sz="1300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30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B305B"/>
              </a:buClr>
              <a:buSzPts val="1600"/>
              <a:buFont typeface="Helvetica Neue"/>
              <a:buChar char="○"/>
              <a:defRPr sz="1300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302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rgbClr val="1B305B"/>
              </a:buClr>
              <a:buSzPts val="1600"/>
              <a:buFont typeface="Helvetica Neue"/>
              <a:buChar char="■"/>
              <a:defRPr sz="1300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spc="75" baseline="0">
                <a:solidFill>
                  <a:schemeClr val="accent5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cap="all" spc="75" baseline="0">
                <a:solidFill>
                  <a:schemeClr val="accent5"/>
                </a:solidFill>
              </a:defRPr>
            </a:lvl1pPr>
          </a:lstStyle>
          <a:p>
            <a:fld id="{80747326-1927-48C0-BFA7-B0AFE1C889E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3868C98-4BBF-AB46-A422-5FAF2D88D5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494" y="799825"/>
            <a:ext cx="6075760" cy="340670"/>
          </a:xfrm>
        </p:spPr>
        <p:txBody>
          <a:bodyPr/>
          <a:lstStyle/>
          <a:p>
            <a:r>
              <a:rPr lang="en-US" dirty="0" err="1"/>
              <a:t>Nadpis</a:t>
            </a:r>
            <a:r>
              <a:rPr lang="en-US" dirty="0"/>
              <a:t> </a:t>
            </a:r>
            <a:r>
              <a:rPr lang="en-US" dirty="0" err="1"/>
              <a:t>Slidu</a:t>
            </a:r>
            <a:endParaRPr lang="cs-CZ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954EA9B-ECD0-3844-9E17-79A6A48B950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1494" y="1383507"/>
            <a:ext cx="8101013" cy="3294460"/>
          </a:xfrm>
        </p:spPr>
        <p:txBody>
          <a:bodyPr rIns="360000"/>
          <a:lstStyle>
            <a:lvl1pPr marL="0" indent="0">
              <a:spcBef>
                <a:spcPts val="450"/>
              </a:spcBef>
              <a:buFont typeface="Arial" panose="020B0604020202020204" pitchFamily="34" charset="0"/>
              <a:buNone/>
              <a:defRPr lang="cs-CZ" b="0" i="0" u="none" strike="noStrike" smtClean="0">
                <a:effectLst/>
              </a:defRPr>
            </a:lvl1pPr>
            <a:lvl2pPr marL="600075" indent="-257175">
              <a:spcBef>
                <a:spcPts val="45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42975" indent="-257175">
              <a:spcBef>
                <a:spcPts val="45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85875" indent="-257175">
              <a:spcBef>
                <a:spcPts val="45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628775" indent="-257175">
              <a:spcBef>
                <a:spcPts val="45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Obsah </a:t>
            </a:r>
            <a:r>
              <a:rPr lang="cs-CZ" dirty="0" err="1"/>
              <a:t>Slidu</a:t>
            </a:r>
            <a:endParaRPr lang="cs-CZ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5BB7B1A-9546-184A-8488-37082B1430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9012" y="4771513"/>
            <a:ext cx="8101013" cy="206595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825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FontTx/>
              <a:buNone/>
              <a:defRPr sz="825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buFontTx/>
              <a:buNone/>
              <a:defRPr sz="825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buFontTx/>
              <a:buNone/>
              <a:defRPr sz="825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buFontTx/>
              <a:buNone/>
              <a:defRPr sz="825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err="1"/>
              <a:t>Možná</a:t>
            </a:r>
            <a:r>
              <a:rPr lang="en-US" dirty="0"/>
              <a:t> </a:t>
            </a:r>
            <a:r>
              <a:rPr lang="en-US" dirty="0" err="1"/>
              <a:t>Poznámka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1D28CAC-24AD-7E4D-92F6-18A3198278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834" y="390073"/>
            <a:ext cx="1614191" cy="45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5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46">
          <p15:clr>
            <a:srgbClr val="5ACBF0"/>
          </p15:clr>
        </p15:guide>
        <p15:guide id="2" pos="3840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74B40-CE18-0342-A9FD-AB769A4CE3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Nadpis</a:t>
            </a:r>
            <a:r>
              <a:rPr lang="en-US" dirty="0"/>
              <a:t> </a:t>
            </a:r>
            <a:r>
              <a:rPr lang="en-US" dirty="0" err="1"/>
              <a:t>Slidu</a:t>
            </a:r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1E6F7E-84A2-1346-B9BD-5585FF9C1E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21494" y="188194"/>
            <a:ext cx="6075760" cy="11541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0CD94-ECC5-7342-8A22-BE7B7CA111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47326-1927-48C0-BFA7-B0AFE1C889E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930AED-9751-0E46-8A7A-866D20F84C8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21495" y="1383507"/>
            <a:ext cx="2591990" cy="3294460"/>
          </a:xfrm>
        </p:spPr>
        <p:txBody>
          <a:bodyPr rIns="108000"/>
          <a:lstStyle>
            <a:lvl1pPr marL="0" indent="0">
              <a:spcBef>
                <a:spcPts val="450"/>
              </a:spcBef>
              <a:buFont typeface="Arial" panose="020B0604020202020204" pitchFamily="34" charset="0"/>
              <a:buNone/>
              <a:defRPr lang="cs-CZ" b="0" i="0" u="none" strike="noStrike" smtClean="0">
                <a:effectLst/>
              </a:defRPr>
            </a:lvl1pPr>
            <a:lvl2pPr marL="600075" indent="-257175">
              <a:spcBef>
                <a:spcPts val="45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42975" indent="-257175">
              <a:spcBef>
                <a:spcPts val="45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85875" indent="-257175">
              <a:spcBef>
                <a:spcPts val="45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628775" indent="-257175">
              <a:spcBef>
                <a:spcPts val="45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1. Sloupec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8B34C6E2-4890-634A-AF2B-C542FC6FB8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6601" y="1383507"/>
            <a:ext cx="2591990" cy="3294460"/>
          </a:xfrm>
        </p:spPr>
        <p:txBody>
          <a:bodyPr rIns="108000"/>
          <a:lstStyle>
            <a:lvl1pPr marL="0" indent="0">
              <a:spcBef>
                <a:spcPts val="450"/>
              </a:spcBef>
              <a:buFont typeface="Arial" panose="020B0604020202020204" pitchFamily="34" charset="0"/>
              <a:buNone/>
              <a:defRPr lang="cs-CZ" b="0" i="0" u="none" strike="noStrike" smtClean="0">
                <a:effectLst/>
              </a:defRPr>
            </a:lvl1pPr>
            <a:lvl2pPr marL="600075" indent="-257175">
              <a:spcBef>
                <a:spcPts val="45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42975" indent="-257175">
              <a:spcBef>
                <a:spcPts val="45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85875" indent="-257175">
              <a:spcBef>
                <a:spcPts val="45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628775" indent="-257175">
              <a:spcBef>
                <a:spcPts val="45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2. Sloupec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3AFEAF7-96B7-D644-BDFB-DE83DB4F69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28164" y="1383507"/>
            <a:ext cx="2591861" cy="3294460"/>
          </a:xfrm>
        </p:spPr>
        <p:txBody>
          <a:bodyPr rIns="108000"/>
          <a:lstStyle>
            <a:lvl1pPr marL="0" indent="0">
              <a:spcBef>
                <a:spcPts val="450"/>
              </a:spcBef>
              <a:buFont typeface="Arial" panose="020B0604020202020204" pitchFamily="34" charset="0"/>
              <a:buNone/>
              <a:defRPr lang="cs-CZ" b="0" i="0" u="none" strike="noStrike" smtClean="0">
                <a:effectLst/>
              </a:defRPr>
            </a:lvl1pPr>
            <a:lvl2pPr marL="600075" indent="-257175">
              <a:spcBef>
                <a:spcPts val="45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42975" indent="-257175">
              <a:spcBef>
                <a:spcPts val="45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85875" indent="-257175">
              <a:spcBef>
                <a:spcPts val="45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628775" indent="-257175">
              <a:spcBef>
                <a:spcPts val="45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3 Sloupec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7CB85E8B-0407-7B40-9C23-F74A81A147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012" y="4771513"/>
            <a:ext cx="8101013" cy="206595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825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FontTx/>
              <a:buNone/>
              <a:defRPr sz="825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buFontTx/>
              <a:buNone/>
              <a:defRPr sz="825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buFontTx/>
              <a:buNone/>
              <a:defRPr sz="825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buFontTx/>
              <a:buNone/>
              <a:defRPr sz="825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err="1"/>
              <a:t>Možná</a:t>
            </a:r>
            <a:r>
              <a:rPr lang="en-US" dirty="0"/>
              <a:t> </a:t>
            </a:r>
            <a:r>
              <a:rPr lang="en-US" dirty="0" err="1"/>
              <a:t>Poznámka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7279BE-2E82-324D-B65B-EA5A7E5E20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834" y="390073"/>
            <a:ext cx="1614191" cy="45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15">
          <p15:clr>
            <a:srgbClr val="5ACBF0"/>
          </p15:clr>
        </p15:guide>
        <p15:guide id="2" pos="2751">
          <p15:clr>
            <a:srgbClr val="5ACBF0"/>
          </p15:clr>
        </p15:guide>
        <p15:guide id="3" pos="5065">
          <p15:clr>
            <a:srgbClr val="5ACBF0"/>
          </p15:clr>
        </p15:guide>
        <p15:guide id="4" pos="4929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305B"/>
              </a:buClr>
              <a:buSzPts val="2300"/>
              <a:buFont typeface="Helvetica Neue"/>
              <a:buNone/>
              <a:defRPr sz="2000" b="1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B305B"/>
              </a:buClr>
              <a:buSzPts val="1600"/>
              <a:buFont typeface="Helvetica Neue"/>
              <a:buChar char="●"/>
              <a:defRPr sz="1300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30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B305B"/>
              </a:buClr>
              <a:buSzPts val="1600"/>
              <a:buFont typeface="Helvetica Neue"/>
              <a:buChar char="○"/>
              <a:defRPr sz="1300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30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B305B"/>
              </a:buClr>
              <a:buSzPts val="1600"/>
              <a:buFont typeface="Helvetica Neue"/>
              <a:buChar char="■"/>
              <a:defRPr sz="1300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B305B"/>
              </a:buClr>
              <a:buSzPts val="1600"/>
              <a:buFont typeface="Helvetica Neue"/>
              <a:buChar char="●"/>
              <a:defRPr sz="1300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B305B"/>
              </a:buClr>
              <a:buSzPts val="1600"/>
              <a:buFont typeface="Helvetica Neue"/>
              <a:buChar char="○"/>
              <a:defRPr sz="1300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30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B305B"/>
              </a:buClr>
              <a:buSzPts val="1600"/>
              <a:buFont typeface="Helvetica Neue"/>
              <a:buChar char="■"/>
              <a:defRPr sz="1300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30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B305B"/>
              </a:buClr>
              <a:buSzPts val="1600"/>
              <a:buFont typeface="Helvetica Neue"/>
              <a:buChar char="●"/>
              <a:defRPr sz="1300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30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B305B"/>
              </a:buClr>
              <a:buSzPts val="1600"/>
              <a:buFont typeface="Helvetica Neue"/>
              <a:buChar char="○"/>
              <a:defRPr sz="1300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302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rgbClr val="1B305B"/>
              </a:buClr>
              <a:buSzPts val="1600"/>
              <a:buFont typeface="Helvetica Neue"/>
              <a:buChar char="■"/>
              <a:defRPr sz="1300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1 1">
  <p:cSld name="OBJECT_1_2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g944c374504_2_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-384275" y="2735925"/>
            <a:ext cx="4275774" cy="4195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g944c374504_2_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2750" y="4533125"/>
            <a:ext cx="339476" cy="33947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g944c374504_2_9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305B"/>
              </a:buClr>
              <a:buSzPts val="2300"/>
              <a:buFont typeface="Helvetica Neue"/>
              <a:buNone/>
              <a:defRPr sz="2000" b="1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0" name="Google Shape;30;g944c374504_2_9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B305B"/>
              </a:buClr>
              <a:buSzPts val="1600"/>
              <a:buFont typeface="Helvetica Neue"/>
              <a:buChar char="●"/>
              <a:defRPr sz="1300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30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B305B"/>
              </a:buClr>
              <a:buSzPts val="1600"/>
              <a:buFont typeface="Helvetica Neue"/>
              <a:buChar char="○"/>
              <a:defRPr sz="1300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30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B305B"/>
              </a:buClr>
              <a:buSzPts val="1600"/>
              <a:buFont typeface="Helvetica Neue"/>
              <a:buChar char="■"/>
              <a:defRPr sz="1300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B305B"/>
              </a:buClr>
              <a:buSzPts val="1600"/>
              <a:buFont typeface="Helvetica Neue"/>
              <a:buChar char="●"/>
              <a:defRPr sz="1300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B305B"/>
              </a:buClr>
              <a:buSzPts val="1600"/>
              <a:buFont typeface="Helvetica Neue"/>
              <a:buChar char="○"/>
              <a:defRPr sz="1300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30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B305B"/>
              </a:buClr>
              <a:buSzPts val="1600"/>
              <a:buFont typeface="Helvetica Neue"/>
              <a:buChar char="■"/>
              <a:defRPr sz="1300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30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B305B"/>
              </a:buClr>
              <a:buSzPts val="1600"/>
              <a:buFont typeface="Helvetica Neue"/>
              <a:buChar char="●"/>
              <a:defRPr sz="1300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30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B305B"/>
              </a:buClr>
              <a:buSzPts val="1600"/>
              <a:buFont typeface="Helvetica Neue"/>
              <a:buChar char="○"/>
              <a:defRPr sz="1300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302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rgbClr val="1B305B"/>
              </a:buClr>
              <a:buSzPts val="1600"/>
              <a:buFont typeface="Helvetica Neue"/>
              <a:buChar char="■"/>
              <a:defRPr sz="1300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FCC2A4C-B84B-7445-8392-702380FCC7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47326-1927-48C0-BFA7-B0AFE1C889E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5AD4FF5-FA2B-2B4E-BEE4-A5F02DE94C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CC2033-FF0D-8547-867E-D360A38883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92" y="1"/>
            <a:ext cx="926033" cy="119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5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46">
          <p15:clr>
            <a:srgbClr val="5ACBF0"/>
          </p15:clr>
        </p15:guide>
        <p15:guide id="2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spc="75" baseline="0">
                <a:solidFill>
                  <a:schemeClr val="accent5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cap="all" spc="75" baseline="0">
                <a:solidFill>
                  <a:schemeClr val="accent5"/>
                </a:solidFill>
              </a:defRPr>
            </a:lvl1pPr>
          </a:lstStyle>
          <a:p>
            <a:fld id="{80747326-1927-48C0-BFA7-B0AFE1C889E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3868C98-4BBF-AB46-A422-5FAF2D88D5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494" y="799825"/>
            <a:ext cx="6075760" cy="340670"/>
          </a:xfrm>
        </p:spPr>
        <p:txBody>
          <a:bodyPr/>
          <a:lstStyle/>
          <a:p>
            <a:r>
              <a:rPr lang="en-US" dirty="0" err="1"/>
              <a:t>Nadpis</a:t>
            </a:r>
            <a:r>
              <a:rPr lang="en-US" dirty="0"/>
              <a:t> </a:t>
            </a:r>
            <a:r>
              <a:rPr lang="en-US" dirty="0" err="1"/>
              <a:t>Slidu</a:t>
            </a:r>
            <a:endParaRPr lang="cs-CZ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954EA9B-ECD0-3844-9E17-79A6A48B950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1494" y="1383507"/>
            <a:ext cx="8101013" cy="3294460"/>
          </a:xfrm>
        </p:spPr>
        <p:txBody>
          <a:bodyPr rIns="360000"/>
          <a:lstStyle>
            <a:lvl1pPr marL="0" indent="0">
              <a:spcBef>
                <a:spcPts val="450"/>
              </a:spcBef>
              <a:buFont typeface="Arial" panose="020B0604020202020204" pitchFamily="34" charset="0"/>
              <a:buNone/>
              <a:defRPr lang="cs-CZ" b="0" i="0" u="none" strike="noStrike" smtClean="0">
                <a:effectLst/>
              </a:defRPr>
            </a:lvl1pPr>
            <a:lvl2pPr marL="600075" indent="-257175">
              <a:spcBef>
                <a:spcPts val="45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42975" indent="-257175">
              <a:spcBef>
                <a:spcPts val="45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85875" indent="-257175">
              <a:spcBef>
                <a:spcPts val="45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628775" indent="-257175">
              <a:spcBef>
                <a:spcPts val="45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Obsah </a:t>
            </a:r>
            <a:r>
              <a:rPr lang="cs-CZ" dirty="0" err="1"/>
              <a:t>Slidu</a:t>
            </a:r>
            <a:endParaRPr lang="cs-CZ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5BB7B1A-9546-184A-8488-37082B1430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9012" y="4647470"/>
            <a:ext cx="8101013" cy="330638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825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FontTx/>
              <a:buNone/>
              <a:defRPr sz="825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buFontTx/>
              <a:buNone/>
              <a:defRPr sz="825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buFontTx/>
              <a:buNone/>
              <a:defRPr sz="825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buFontTx/>
              <a:buNone/>
              <a:defRPr sz="825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err="1"/>
              <a:t>Možná</a:t>
            </a:r>
            <a:r>
              <a:rPr lang="en-US" dirty="0"/>
              <a:t> </a:t>
            </a:r>
            <a:r>
              <a:rPr lang="en-US" dirty="0" err="1"/>
              <a:t>Poznámka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E54BD8-6BD5-AA47-AF73-22E7BF415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92" y="1"/>
            <a:ext cx="926033" cy="119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5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4E31A1-946E-E748-9181-176306509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4E3615-E801-E248-BF70-8CB160182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BD9FCF-A48E-094A-B720-435C56122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6E02-5457-E24F-B865-01FC95143459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9E92EC-8259-4948-888E-ABB9D6D75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D4F342-4C69-EB46-AEF6-A2F30E7BB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3A9C-C0A2-8D44-89A6-CEB64A153B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75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7B7116-CD60-FF4E-9F1F-29161FD6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6D0A3D-E9E5-8C48-BFD4-3B5E87BE5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F2BFC9-F487-404D-8838-DDADE02B7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6E02-5457-E24F-B865-01FC95143459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7C0480-D474-534E-BF81-6DA0B814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5A675F-B67C-5A4D-9E0A-AA819A637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3A9C-C0A2-8D44-89A6-CEB64A153B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39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20FEF6-0247-5548-AECD-7D412D592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401F1A-3A2D-F34C-AB8F-EB8EE5DA9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63AE9C-8F80-EA41-83BB-C0662CEF4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6E02-5457-E24F-B865-01FC95143459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24898F-861F-C14E-98EB-4C4A6F13E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12DF66-AD9C-8347-873D-6E4648B6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3A9C-C0A2-8D44-89A6-CEB64A153B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77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oogle Shape;6;p15" hidden="1"/>
          <p:cNvGraphicFramePr/>
          <p:nvPr>
            <p:extLst>
              <p:ext uri="{D42A27DB-BD31-4B8C-83A1-F6EECF244321}">
                <p14:modId xmlns:p14="http://schemas.microsoft.com/office/powerpoint/2010/main" val="33897480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1588" imgH="1588" progId="TCLayout.ActiveDocument.1">
                  <p:embed/>
                </p:oleObj>
              </mc:Choice>
              <mc:Fallback>
                <p:oleObj name="think-cell Slide" r:id="rId8" imgW="1588" imgH="1588" progId="TCLayout.ActiveDocument.1">
                  <p:embed/>
                  <p:pic>
                    <p:nvPicPr>
                      <p:cNvPr id="6" name="Google Shape;6;p15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/>
                      <a:stretch/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Google Shape;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97F520A-FE3A-544B-BC5E-66457E3F2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E3178A-3AC9-4840-B67F-E5523352D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2C95E8-2C00-9C4E-A1EF-5ED42F011D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76E02-5457-E24F-B865-01FC95143459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B3D5CA-FEFE-554E-8B3D-7C8551B17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63EB73-2090-6F43-8F7C-D98C394BF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C3A9C-C0A2-8D44-89A6-CEB64A153B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10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7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7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tevrenezdravotnictvi.cz/" TargetMode="External"/><Relationship Id="rId7" Type="http://schemas.openxmlformats.org/officeDocument/2006/relationships/image" Target="../media/image13.tiff"/><Relationship Id="rId2" Type="http://schemas.openxmlformats.org/officeDocument/2006/relationships/hyperlink" Target="http://www.iheta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hyperlink" Target="http://www.cogvio.com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uni.cz/pro-media/tiskove-zpravy/seniorum-by-ke-zdravi-mohly-pomoct-technologie-neumi-je-ale-pouzivat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digital-single-market/en/news/digital-health-society-declaration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tiff"/><Relationship Id="rId3" Type="http://schemas.openxmlformats.org/officeDocument/2006/relationships/image" Target="../media/image44.tiff"/><Relationship Id="rId7" Type="http://schemas.openxmlformats.org/officeDocument/2006/relationships/image" Target="../media/image48.tiff"/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tiff"/><Relationship Id="rId5" Type="http://schemas.openxmlformats.org/officeDocument/2006/relationships/image" Target="../media/image46.tiff"/><Relationship Id="rId10" Type="http://schemas.openxmlformats.org/officeDocument/2006/relationships/image" Target="../media/image51.tiff"/><Relationship Id="rId4" Type="http://schemas.openxmlformats.org/officeDocument/2006/relationships/image" Target="../media/image45.tiff"/><Relationship Id="rId9" Type="http://schemas.openxmlformats.org/officeDocument/2006/relationships/image" Target="../media/image50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11" Type="http://schemas.openxmlformats.org/officeDocument/2006/relationships/image" Target="../media/image19.png"/><Relationship Id="rId5" Type="http://schemas.openxmlformats.org/officeDocument/2006/relationships/image" Target="../media/image14.emf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F321B1D-415B-4466-8FED-C09C3FBF1FFE}"/>
              </a:ext>
            </a:extLst>
          </p:cNvPr>
          <p:cNvSpPr txBox="1"/>
          <p:nvPr/>
        </p:nvSpPr>
        <p:spPr>
          <a:xfrm>
            <a:off x="182038" y="499139"/>
            <a:ext cx="35883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Digitalizace v českém zdravotnictví </a:t>
            </a:r>
          </a:p>
          <a:p>
            <a:pPr algn="ctr"/>
            <a:br>
              <a:rPr lang="cs-CZ" sz="2800" b="1" dirty="0"/>
            </a:br>
            <a:r>
              <a:rPr lang="cs-CZ" sz="2800" b="1" dirty="0"/>
              <a:t>Kdy se dočkáme? </a:t>
            </a:r>
          </a:p>
          <a:p>
            <a:pPr algn="ctr"/>
            <a:br>
              <a:rPr lang="cs-CZ" sz="2800" b="1" dirty="0"/>
            </a:br>
            <a:r>
              <a:rPr lang="cs-CZ" sz="2800" b="1" dirty="0"/>
              <a:t>A co nám může přinést telemedicína?</a:t>
            </a:r>
            <a:endParaRPr lang="cs-CZ" sz="2800" b="1" dirty="0">
              <a:solidFill>
                <a:srgbClr val="232771"/>
              </a:solidFill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307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7CA2A42-282D-4587-88E6-184B4DA74E1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440132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7CA2A42-282D-4587-88E6-184B4DA74E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délník 5" hidden="1">
            <a:extLst>
              <a:ext uri="{FF2B5EF4-FFF2-40B4-BE49-F238E27FC236}">
                <a16:creationId xmlns:a16="http://schemas.microsoft.com/office/drawing/2014/main" id="{315A0729-A029-4F95-8FFA-545D45FD8D8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cs-CZ" sz="2000" b="1" dirty="0">
              <a:latin typeface="Helvetica Neue" panose="020B0604020202020204" charset="0"/>
              <a:sym typeface="Helvetica Neue" panose="020B0604020202020204" charset="0"/>
            </a:endParaRPr>
          </a:p>
        </p:txBody>
      </p:sp>
      <p:sp>
        <p:nvSpPr>
          <p:cNvPr id="8" name="Google Shape;266;ga0a6d42dc1_0_1">
            <a:extLst>
              <a:ext uri="{FF2B5EF4-FFF2-40B4-BE49-F238E27FC236}">
                <a16:creationId xmlns:a16="http://schemas.microsoft.com/office/drawing/2014/main" id="{3B197675-B310-4E05-925C-463694F307EA}"/>
              </a:ext>
            </a:extLst>
          </p:cNvPr>
          <p:cNvSpPr txBox="1">
            <a:spLocks/>
          </p:cNvSpPr>
          <p:nvPr/>
        </p:nvSpPr>
        <p:spPr>
          <a:xfrm>
            <a:off x="332185" y="411956"/>
            <a:ext cx="8479631" cy="85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305B"/>
              </a:buClr>
              <a:buSzPts val="2300"/>
              <a:buFont typeface="Helvetica Neue"/>
              <a:buNone/>
              <a:defRPr sz="2667" b="1" i="0" u="none" strike="noStrike" cap="none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sz="1467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sz="1467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sz="1467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sz="1467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sz="1467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sz="1467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sz="1467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sz="1467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buClr>
                <a:schemeClr val="dk1"/>
              </a:buClr>
              <a:buSzPts val="3300"/>
            </a:pPr>
            <a:r>
              <a:rPr lang="en-US" sz="2025" dirty="0" err="1"/>
              <a:t>Očekávané</a:t>
            </a:r>
            <a:r>
              <a:rPr lang="en-US" sz="2025" dirty="0"/>
              <a:t> </a:t>
            </a:r>
            <a:r>
              <a:rPr lang="en-US" sz="2025" dirty="0" err="1"/>
              <a:t>přínosy</a:t>
            </a:r>
            <a:r>
              <a:rPr lang="en-US" sz="2025" dirty="0"/>
              <a:t> </a:t>
            </a:r>
            <a:r>
              <a:rPr lang="en-US" sz="2025" dirty="0" err="1"/>
              <a:t>eHEALTH</a:t>
            </a:r>
            <a:r>
              <a:rPr lang="en-US" sz="2025" dirty="0"/>
              <a:t> v ČR (</a:t>
            </a:r>
            <a:r>
              <a:rPr lang="en-US" sz="2025" dirty="0" err="1"/>
              <a:t>dle</a:t>
            </a:r>
            <a:r>
              <a:rPr lang="en-US" sz="2025" dirty="0"/>
              <a:t> MZ)</a:t>
            </a:r>
            <a:endParaRPr lang="en-US" sz="2025" dirty="0">
              <a:solidFill>
                <a:srgbClr val="26C296"/>
              </a:solidFill>
            </a:endParaRPr>
          </a:p>
        </p:txBody>
      </p: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C809007D-2C45-4767-B3E8-CA107A55C23C}"/>
              </a:ext>
            </a:extLst>
          </p:cNvPr>
          <p:cNvGrpSpPr/>
          <p:nvPr/>
        </p:nvGrpSpPr>
        <p:grpSpPr>
          <a:xfrm>
            <a:off x="626810" y="1282582"/>
            <a:ext cx="6681247" cy="451283"/>
            <a:chOff x="835746" y="1710108"/>
            <a:chExt cx="8908329" cy="601711"/>
          </a:xfrm>
        </p:grpSpPr>
        <p:sp>
          <p:nvSpPr>
            <p:cNvPr id="11" name="Ovál 10">
              <a:extLst>
                <a:ext uri="{FF2B5EF4-FFF2-40B4-BE49-F238E27FC236}">
                  <a16:creationId xmlns:a16="http://schemas.microsoft.com/office/drawing/2014/main" id="{95243DD0-76DE-405F-B77F-105DBF7092F9}"/>
                </a:ext>
              </a:extLst>
            </p:cNvPr>
            <p:cNvSpPr/>
            <p:nvPr/>
          </p:nvSpPr>
          <p:spPr>
            <a:xfrm>
              <a:off x="835746" y="1710108"/>
              <a:ext cx="601711" cy="6017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58800" dist="279400" dir="10800000" sx="61000" sy="61000" algn="r" rotWithShape="0">
                <a:srgbClr val="232771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b="1" dirty="0">
                  <a:solidFill>
                    <a:srgbClr val="26C296"/>
                  </a:solidFill>
                  <a:latin typeface="Helvetica Neue" panose="020B060402020202020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B96A8C16-A606-4A17-BBD9-714295C296CC}"/>
                </a:ext>
              </a:extLst>
            </p:cNvPr>
            <p:cNvSpPr txBox="1"/>
            <p:nvPr/>
          </p:nvSpPr>
          <p:spPr>
            <a:xfrm>
              <a:off x="1571625" y="1810908"/>
              <a:ext cx="8172450" cy="3385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 err="1">
                  <a:solidFill>
                    <a:srgbClr val="1B305B"/>
                  </a:solidFill>
                  <a:latin typeface="Helvetica Neue"/>
                  <a:sym typeface="Helvetica Neue"/>
                </a:rPr>
                <a:t>Snížení</a:t>
              </a:r>
              <a:r>
                <a:rPr lang="en-US" sz="1050" dirty="0">
                  <a:solidFill>
                    <a:srgbClr val="1B305B"/>
                  </a:solidFill>
                  <a:latin typeface="Helvetica Neue"/>
                  <a:sym typeface="Helvetica Neue"/>
                </a:rPr>
                <a:t> </a:t>
              </a:r>
              <a:r>
                <a:rPr lang="en-US" sz="1050" dirty="0" err="1">
                  <a:solidFill>
                    <a:srgbClr val="1B305B"/>
                  </a:solidFill>
                  <a:latin typeface="Helvetica Neue"/>
                  <a:sym typeface="Helvetica Neue"/>
                </a:rPr>
                <a:t>administrativní</a:t>
              </a:r>
              <a:r>
                <a:rPr lang="en-US" sz="1050" dirty="0">
                  <a:solidFill>
                    <a:srgbClr val="1B305B"/>
                  </a:solidFill>
                  <a:latin typeface="Helvetica Neue"/>
                  <a:sym typeface="Helvetica Neue"/>
                </a:rPr>
                <a:t> </a:t>
              </a:r>
              <a:r>
                <a:rPr lang="en-US" sz="1050" dirty="0" err="1">
                  <a:solidFill>
                    <a:srgbClr val="1B305B"/>
                  </a:solidFill>
                  <a:latin typeface="Helvetica Neue"/>
                  <a:sym typeface="Helvetica Neue"/>
                </a:rPr>
                <a:t>zátěže</a:t>
              </a:r>
              <a:r>
                <a:rPr lang="en-US" sz="1050" dirty="0">
                  <a:solidFill>
                    <a:srgbClr val="1B305B"/>
                  </a:solidFill>
                  <a:latin typeface="Helvetica Neue"/>
                  <a:sym typeface="Helvetica Neue"/>
                </a:rPr>
                <a:t> </a:t>
              </a:r>
              <a:r>
                <a:rPr lang="en-US" sz="1050" dirty="0" err="1">
                  <a:solidFill>
                    <a:srgbClr val="1B305B"/>
                  </a:solidFill>
                  <a:latin typeface="Helvetica Neue"/>
                  <a:sym typeface="Helvetica Neue"/>
                </a:rPr>
                <a:t>zdravotníků</a:t>
              </a:r>
              <a:endParaRPr lang="en-US" sz="1050" dirty="0">
                <a:solidFill>
                  <a:srgbClr val="1B305B"/>
                </a:solidFill>
                <a:latin typeface="Helvetica Neue"/>
                <a:sym typeface="Helvetica Neue"/>
              </a:endParaRPr>
            </a:p>
          </p:txBody>
        </p:sp>
      </p:grp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7A3FA262-E7E8-4DD7-8367-2B9B8558FACF}"/>
              </a:ext>
            </a:extLst>
          </p:cNvPr>
          <p:cNvGrpSpPr/>
          <p:nvPr/>
        </p:nvGrpSpPr>
        <p:grpSpPr>
          <a:xfrm>
            <a:off x="626810" y="1925501"/>
            <a:ext cx="6681247" cy="499508"/>
            <a:chOff x="835746" y="2529578"/>
            <a:chExt cx="8908329" cy="666011"/>
          </a:xfrm>
        </p:grpSpPr>
        <p:sp>
          <p:nvSpPr>
            <p:cNvPr id="12" name="Ovál 11">
              <a:extLst>
                <a:ext uri="{FF2B5EF4-FFF2-40B4-BE49-F238E27FC236}">
                  <a16:creationId xmlns:a16="http://schemas.microsoft.com/office/drawing/2014/main" id="{DB10B715-2796-4EED-BD10-2BD69984C585}"/>
                </a:ext>
              </a:extLst>
            </p:cNvPr>
            <p:cNvSpPr/>
            <p:nvPr/>
          </p:nvSpPr>
          <p:spPr>
            <a:xfrm>
              <a:off x="835746" y="2593878"/>
              <a:ext cx="601711" cy="6017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58800" dist="279400" dir="10800000" sx="61000" sy="61000" algn="r" rotWithShape="0">
                <a:srgbClr val="232771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b="1" dirty="0">
                  <a:solidFill>
                    <a:srgbClr val="26C296"/>
                  </a:solidFill>
                  <a:latin typeface="Helvetica Neue" panose="020B060402020202020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00775829-3DFD-4699-A35C-A7197CB120DE}"/>
                </a:ext>
              </a:extLst>
            </p:cNvPr>
            <p:cNvSpPr txBox="1"/>
            <p:nvPr/>
          </p:nvSpPr>
          <p:spPr>
            <a:xfrm>
              <a:off x="1571625" y="2529578"/>
              <a:ext cx="817245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 err="1">
                  <a:solidFill>
                    <a:srgbClr val="1B305B"/>
                  </a:solidFill>
                  <a:latin typeface="Helvetica Neue"/>
                  <a:sym typeface="Helvetica Neue"/>
                </a:rPr>
                <a:t>Benefity</a:t>
              </a:r>
              <a:r>
                <a:rPr lang="en-US" sz="1050" dirty="0">
                  <a:solidFill>
                    <a:srgbClr val="1B305B"/>
                  </a:solidFill>
                  <a:latin typeface="Helvetica Neue"/>
                  <a:sym typeface="Helvetica Neue"/>
                </a:rPr>
                <a:t> pro </a:t>
              </a:r>
              <a:r>
                <a:rPr lang="en-US" sz="1050" dirty="0" err="1">
                  <a:solidFill>
                    <a:srgbClr val="1B305B"/>
                  </a:solidFill>
                  <a:latin typeface="Helvetica Neue"/>
                  <a:sym typeface="Helvetica Neue"/>
                </a:rPr>
                <a:t>lékaře</a:t>
              </a:r>
              <a:r>
                <a:rPr lang="en-US" sz="1050" dirty="0">
                  <a:solidFill>
                    <a:srgbClr val="1B305B"/>
                  </a:solidFill>
                  <a:latin typeface="Helvetica Neue"/>
                  <a:sym typeface="Helvetica Neue"/>
                </a:rPr>
                <a:t> </a:t>
              </a:r>
              <a:r>
                <a:rPr lang="en-US" sz="1050" dirty="0" err="1">
                  <a:solidFill>
                    <a:srgbClr val="1B305B"/>
                  </a:solidFill>
                  <a:latin typeface="Helvetica Neue"/>
                  <a:sym typeface="Helvetica Neue"/>
                </a:rPr>
                <a:t>i</a:t>
              </a:r>
              <a:r>
                <a:rPr lang="en-US" sz="1050" dirty="0">
                  <a:solidFill>
                    <a:srgbClr val="1B305B"/>
                  </a:solidFill>
                  <a:latin typeface="Helvetica Neue"/>
                  <a:sym typeface="Helvetica Neue"/>
                </a:rPr>
                <a:t> </a:t>
              </a:r>
              <a:r>
                <a:rPr lang="en-US" sz="1050" dirty="0" err="1">
                  <a:solidFill>
                    <a:srgbClr val="1B305B"/>
                  </a:solidFill>
                  <a:latin typeface="Helvetica Neue"/>
                  <a:sym typeface="Helvetica Neue"/>
                </a:rPr>
                <a:t>pacienty</a:t>
              </a:r>
              <a:r>
                <a:rPr lang="en-US" sz="1050" dirty="0">
                  <a:solidFill>
                    <a:srgbClr val="1B305B"/>
                  </a:solidFill>
                  <a:latin typeface="Helvetica Neue"/>
                  <a:sym typeface="Helvetica Neue"/>
                </a:rPr>
                <a:t> – </a:t>
              </a:r>
              <a:r>
                <a:rPr lang="en-US" sz="1050" dirty="0" err="1">
                  <a:solidFill>
                    <a:srgbClr val="1B305B"/>
                  </a:solidFill>
                  <a:latin typeface="Helvetica Neue"/>
                  <a:sym typeface="Helvetica Neue"/>
                </a:rPr>
                <a:t>usnadnění</a:t>
              </a:r>
              <a:r>
                <a:rPr lang="en-US" sz="1050" dirty="0">
                  <a:solidFill>
                    <a:srgbClr val="1B305B"/>
                  </a:solidFill>
                  <a:latin typeface="Helvetica Neue"/>
                  <a:sym typeface="Helvetica Neue"/>
                </a:rPr>
                <a:t>, </a:t>
              </a:r>
              <a:r>
                <a:rPr lang="en-US" sz="1050" dirty="0" err="1">
                  <a:solidFill>
                    <a:srgbClr val="1B305B"/>
                  </a:solidFill>
                  <a:latin typeface="Helvetica Neue"/>
                  <a:sym typeface="Helvetica Neue"/>
                </a:rPr>
                <a:t>komfort</a:t>
              </a:r>
              <a:r>
                <a:rPr lang="en-US" sz="1050" dirty="0">
                  <a:solidFill>
                    <a:srgbClr val="1B305B"/>
                  </a:solidFill>
                  <a:latin typeface="Helvetica Neue"/>
                  <a:sym typeface="Helvetica Neue"/>
                </a:rPr>
                <a:t>, </a:t>
              </a:r>
              <a:r>
                <a:rPr lang="en-US" sz="1050" dirty="0" err="1">
                  <a:solidFill>
                    <a:srgbClr val="1B305B"/>
                  </a:solidFill>
                  <a:latin typeface="Helvetica Neue"/>
                  <a:sym typeface="Helvetica Neue"/>
                </a:rPr>
                <a:t>rychlost</a:t>
              </a:r>
              <a:r>
                <a:rPr lang="en-US" sz="1050" dirty="0">
                  <a:solidFill>
                    <a:srgbClr val="1B305B"/>
                  </a:solidFill>
                  <a:latin typeface="Helvetica Neue"/>
                  <a:sym typeface="Helvetica Neue"/>
                </a:rPr>
                <a:t>, </a:t>
              </a:r>
              <a:r>
                <a:rPr lang="en-US" sz="1050" dirty="0" err="1">
                  <a:solidFill>
                    <a:srgbClr val="1B305B"/>
                  </a:solidFill>
                  <a:latin typeface="Helvetica Neue"/>
                  <a:sym typeface="Helvetica Neue"/>
                </a:rPr>
                <a:t>zvýšení</a:t>
              </a:r>
              <a:r>
                <a:rPr lang="en-US" sz="1050" dirty="0">
                  <a:solidFill>
                    <a:srgbClr val="1B305B"/>
                  </a:solidFill>
                  <a:latin typeface="Helvetica Neue"/>
                  <a:sym typeface="Helvetica Neue"/>
                </a:rPr>
                <a:t> </a:t>
              </a:r>
              <a:r>
                <a:rPr lang="en-US" sz="1050" dirty="0" err="1">
                  <a:solidFill>
                    <a:srgbClr val="1B305B"/>
                  </a:solidFill>
                  <a:latin typeface="Helvetica Neue"/>
                  <a:sym typeface="Helvetica Neue"/>
                </a:rPr>
                <a:t>bezpečnosti</a:t>
              </a:r>
              <a:r>
                <a:rPr lang="en-US" sz="1050" dirty="0">
                  <a:solidFill>
                    <a:srgbClr val="1B305B"/>
                  </a:solidFill>
                  <a:latin typeface="Helvetica Neue"/>
                  <a:sym typeface="Helvetica Neue"/>
                </a:rPr>
                <a:t> </a:t>
              </a:r>
              <a:r>
                <a:rPr lang="en-US" sz="1050" dirty="0" err="1">
                  <a:solidFill>
                    <a:srgbClr val="1B305B"/>
                  </a:solidFill>
                  <a:latin typeface="Helvetica Neue"/>
                  <a:sym typeface="Helvetica Neue"/>
                </a:rPr>
                <a:t>pacientů</a:t>
              </a:r>
              <a:r>
                <a:rPr lang="en-US" sz="1050" dirty="0">
                  <a:solidFill>
                    <a:srgbClr val="1B305B"/>
                  </a:solidFill>
                  <a:latin typeface="Helvetica Neue"/>
                  <a:sym typeface="Helvetica Neue"/>
                </a:rPr>
                <a:t> </a:t>
              </a:r>
              <a:r>
                <a:rPr lang="en-US" sz="1050" dirty="0" err="1">
                  <a:solidFill>
                    <a:srgbClr val="1B305B"/>
                  </a:solidFill>
                  <a:latin typeface="Helvetica Neue"/>
                  <a:sym typeface="Helvetica Neue"/>
                </a:rPr>
                <a:t>díky</a:t>
              </a:r>
              <a:r>
                <a:rPr lang="en-US" sz="1050" dirty="0">
                  <a:solidFill>
                    <a:srgbClr val="1B305B"/>
                  </a:solidFill>
                  <a:latin typeface="Helvetica Neue"/>
                  <a:sym typeface="Helvetica Neue"/>
                </a:rPr>
                <a:t> </a:t>
              </a:r>
              <a:r>
                <a:rPr lang="en-US" sz="1050" dirty="0" err="1">
                  <a:solidFill>
                    <a:srgbClr val="1B305B"/>
                  </a:solidFill>
                  <a:latin typeface="Helvetica Neue"/>
                  <a:sym typeface="Helvetica Neue"/>
                </a:rPr>
                <a:t>rychlejšímu</a:t>
              </a:r>
              <a:r>
                <a:rPr lang="en-US" sz="1050" dirty="0">
                  <a:solidFill>
                    <a:srgbClr val="1B305B"/>
                  </a:solidFill>
                  <a:latin typeface="Helvetica Neue"/>
                  <a:sym typeface="Helvetica Neue"/>
                </a:rPr>
                <a:t> </a:t>
              </a:r>
              <a:r>
                <a:rPr lang="en-US" sz="1050" dirty="0" err="1">
                  <a:solidFill>
                    <a:srgbClr val="1B305B"/>
                  </a:solidFill>
                  <a:latin typeface="Helvetica Neue"/>
                  <a:sym typeface="Helvetica Neue"/>
                </a:rPr>
                <a:t>sdílení</a:t>
              </a:r>
              <a:r>
                <a:rPr lang="en-US" sz="1050" dirty="0">
                  <a:solidFill>
                    <a:srgbClr val="1B305B"/>
                  </a:solidFill>
                  <a:latin typeface="Helvetica Neue"/>
                  <a:sym typeface="Helvetica Neue"/>
                </a:rPr>
                <a:t> </a:t>
              </a:r>
              <a:r>
                <a:rPr lang="en-US" sz="1050" dirty="0" err="1">
                  <a:solidFill>
                    <a:srgbClr val="1B305B"/>
                  </a:solidFill>
                  <a:latin typeface="Helvetica Neue"/>
                  <a:sym typeface="Helvetica Neue"/>
                </a:rPr>
                <a:t>dat</a:t>
              </a:r>
              <a:r>
                <a:rPr lang="en-US" sz="1050" dirty="0">
                  <a:solidFill>
                    <a:srgbClr val="1B305B"/>
                  </a:solidFill>
                  <a:latin typeface="Helvetica Neue"/>
                  <a:sym typeface="Helvetica Neue"/>
                </a:rPr>
                <a:t> </a:t>
              </a:r>
              <a:r>
                <a:rPr lang="en-US" sz="1050" dirty="0" err="1">
                  <a:solidFill>
                    <a:srgbClr val="1B305B"/>
                  </a:solidFill>
                  <a:latin typeface="Helvetica Neue"/>
                  <a:sym typeface="Helvetica Neue"/>
                </a:rPr>
                <a:t>mezi</a:t>
              </a:r>
              <a:r>
                <a:rPr lang="en-US" sz="1050" dirty="0">
                  <a:solidFill>
                    <a:srgbClr val="1B305B"/>
                  </a:solidFill>
                  <a:latin typeface="Helvetica Neue"/>
                  <a:sym typeface="Helvetica Neue"/>
                </a:rPr>
                <a:t> </a:t>
              </a:r>
              <a:r>
                <a:rPr lang="en-US" sz="1050" dirty="0" err="1">
                  <a:solidFill>
                    <a:srgbClr val="1B305B"/>
                  </a:solidFill>
                  <a:latin typeface="Helvetica Neue"/>
                  <a:sym typeface="Helvetica Neue"/>
                </a:rPr>
                <a:t>lékaři</a:t>
              </a:r>
              <a:endParaRPr lang="en-US" sz="1050" dirty="0">
                <a:solidFill>
                  <a:srgbClr val="1B305B"/>
                </a:solidFill>
                <a:latin typeface="Helvetica Neue"/>
                <a:sym typeface="Helvetica Neue"/>
              </a:endParaRPr>
            </a:p>
          </p:txBody>
        </p:sp>
      </p:grpSp>
      <p:grpSp>
        <p:nvGrpSpPr>
          <p:cNvPr id="28" name="Skupina 27">
            <a:extLst>
              <a:ext uri="{FF2B5EF4-FFF2-40B4-BE49-F238E27FC236}">
                <a16:creationId xmlns:a16="http://schemas.microsoft.com/office/drawing/2014/main" id="{A749B355-D4CF-4929-8D5B-DFB83A80E296}"/>
              </a:ext>
            </a:extLst>
          </p:cNvPr>
          <p:cNvGrpSpPr/>
          <p:nvPr/>
        </p:nvGrpSpPr>
        <p:grpSpPr>
          <a:xfrm>
            <a:off x="626810" y="2648052"/>
            <a:ext cx="6681247" cy="451283"/>
            <a:chOff x="835746" y="3477648"/>
            <a:chExt cx="8908329" cy="601711"/>
          </a:xfrm>
        </p:grpSpPr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B2D86587-13F3-41AE-B589-3BD341D07637}"/>
                </a:ext>
              </a:extLst>
            </p:cNvPr>
            <p:cNvSpPr/>
            <p:nvPr/>
          </p:nvSpPr>
          <p:spPr>
            <a:xfrm>
              <a:off x="835746" y="3477648"/>
              <a:ext cx="601711" cy="6017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58800" dist="279400" dir="10800000" sx="61000" sy="61000" algn="r" rotWithShape="0">
                <a:srgbClr val="232771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b="1" dirty="0">
                  <a:solidFill>
                    <a:srgbClr val="26C296"/>
                  </a:solidFill>
                  <a:latin typeface="Helvetica Neue" panose="020B0604020202020204" charset="0"/>
                  <a:cs typeface="Segoe UI" panose="020B0502040204020203" pitchFamily="34" charset="0"/>
                </a:rPr>
                <a:t>3</a:t>
              </a: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5D1D7438-EF9E-4ACB-AF9B-A62D2AD94978}"/>
                </a:ext>
              </a:extLst>
            </p:cNvPr>
            <p:cNvSpPr txBox="1"/>
            <p:nvPr/>
          </p:nvSpPr>
          <p:spPr>
            <a:xfrm>
              <a:off x="1571625" y="3578448"/>
              <a:ext cx="8172450" cy="3385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 err="1">
                  <a:solidFill>
                    <a:srgbClr val="1B305B"/>
                  </a:solidFill>
                  <a:latin typeface="Helvetica Neue"/>
                  <a:sym typeface="Helvetica Neue"/>
                </a:rPr>
                <a:t>Posílení</a:t>
              </a:r>
              <a:r>
                <a:rPr lang="en-US" sz="1050" dirty="0">
                  <a:solidFill>
                    <a:srgbClr val="1B305B"/>
                  </a:solidFill>
                  <a:latin typeface="Helvetica Neue"/>
                  <a:sym typeface="Helvetica Neue"/>
                </a:rPr>
                <a:t> </a:t>
              </a:r>
              <a:r>
                <a:rPr lang="en-US" sz="1050" dirty="0" err="1">
                  <a:solidFill>
                    <a:srgbClr val="1B305B"/>
                  </a:solidFill>
                  <a:latin typeface="Helvetica Neue"/>
                  <a:sym typeface="Helvetica Neue"/>
                </a:rPr>
                <a:t>informovanosti</a:t>
              </a:r>
              <a:r>
                <a:rPr lang="en-US" sz="1050" dirty="0">
                  <a:solidFill>
                    <a:srgbClr val="1B305B"/>
                  </a:solidFill>
                  <a:latin typeface="Helvetica Neue"/>
                  <a:sym typeface="Helvetica Neue"/>
                </a:rPr>
                <a:t> </a:t>
              </a:r>
              <a:r>
                <a:rPr lang="en-US" sz="1050" dirty="0" err="1">
                  <a:solidFill>
                    <a:srgbClr val="1B305B"/>
                  </a:solidFill>
                  <a:latin typeface="Helvetica Neue"/>
                  <a:sym typeface="Helvetica Neue"/>
                </a:rPr>
                <a:t>pacientů</a:t>
              </a:r>
              <a:endParaRPr lang="en-US" sz="1050" dirty="0">
                <a:solidFill>
                  <a:srgbClr val="1B305B"/>
                </a:solidFill>
                <a:latin typeface="Helvetica Neue"/>
                <a:sym typeface="Helvetica Neue"/>
              </a:endParaRPr>
            </a:p>
          </p:txBody>
        </p:sp>
      </p:grp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2C2C25B0-3A69-4613-AC8E-F6B58A3C78A2}"/>
              </a:ext>
            </a:extLst>
          </p:cNvPr>
          <p:cNvGrpSpPr/>
          <p:nvPr/>
        </p:nvGrpSpPr>
        <p:grpSpPr>
          <a:xfrm>
            <a:off x="626810" y="3290971"/>
            <a:ext cx="6681247" cy="451283"/>
            <a:chOff x="835746" y="4361418"/>
            <a:chExt cx="8908329" cy="601711"/>
          </a:xfrm>
        </p:grpSpPr>
        <p:sp>
          <p:nvSpPr>
            <p:cNvPr id="14" name="Ovál 13">
              <a:extLst>
                <a:ext uri="{FF2B5EF4-FFF2-40B4-BE49-F238E27FC236}">
                  <a16:creationId xmlns:a16="http://schemas.microsoft.com/office/drawing/2014/main" id="{EBD4D6F2-A656-454E-9C76-2411D64BF2E5}"/>
                </a:ext>
              </a:extLst>
            </p:cNvPr>
            <p:cNvSpPr/>
            <p:nvPr/>
          </p:nvSpPr>
          <p:spPr>
            <a:xfrm>
              <a:off x="835746" y="4361418"/>
              <a:ext cx="601711" cy="6017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58800" dist="279400" dir="10800000" sx="61000" sy="61000" algn="r" rotWithShape="0">
                <a:srgbClr val="232771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b="1" dirty="0">
                  <a:solidFill>
                    <a:srgbClr val="26C296"/>
                  </a:solidFill>
                  <a:latin typeface="Helvetica Neue" panose="020B0604020202020204" charset="0"/>
                  <a:cs typeface="Segoe UI" panose="020B0502040204020203" pitchFamily="34" charset="0"/>
                </a:rPr>
                <a:t>4</a:t>
              </a:r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5C7B246F-7F21-4990-A3DB-6030A617EC07}"/>
                </a:ext>
              </a:extLst>
            </p:cNvPr>
            <p:cNvSpPr txBox="1"/>
            <p:nvPr/>
          </p:nvSpPr>
          <p:spPr>
            <a:xfrm>
              <a:off x="1571625" y="4478375"/>
              <a:ext cx="8172450" cy="3385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 err="1">
                  <a:solidFill>
                    <a:srgbClr val="1B305B"/>
                  </a:solidFill>
                  <a:latin typeface="Helvetica Neue"/>
                  <a:sym typeface="Helvetica Neue"/>
                </a:rPr>
                <a:t>Zlepšení</a:t>
              </a:r>
              <a:r>
                <a:rPr lang="en-US" sz="1050" dirty="0">
                  <a:solidFill>
                    <a:srgbClr val="1B305B"/>
                  </a:solidFill>
                  <a:latin typeface="Helvetica Neue"/>
                  <a:sym typeface="Helvetica Neue"/>
                </a:rPr>
                <a:t> </a:t>
              </a:r>
              <a:r>
                <a:rPr lang="en-US" sz="1050" dirty="0" err="1">
                  <a:solidFill>
                    <a:srgbClr val="1B305B"/>
                  </a:solidFill>
                  <a:latin typeface="Helvetica Neue"/>
                  <a:sym typeface="Helvetica Neue"/>
                </a:rPr>
                <a:t>dostupnosti</a:t>
              </a:r>
              <a:r>
                <a:rPr lang="en-US" sz="1050" dirty="0">
                  <a:solidFill>
                    <a:srgbClr val="1B305B"/>
                  </a:solidFill>
                  <a:latin typeface="Helvetica Neue"/>
                  <a:sym typeface="Helvetica Neue"/>
                </a:rPr>
                <a:t> a </a:t>
              </a:r>
              <a:r>
                <a:rPr lang="en-US" sz="1050" dirty="0" err="1">
                  <a:solidFill>
                    <a:srgbClr val="1B305B"/>
                  </a:solidFill>
                  <a:latin typeface="Helvetica Neue"/>
                  <a:sym typeface="Helvetica Neue"/>
                </a:rPr>
                <a:t>kvality</a:t>
              </a:r>
              <a:r>
                <a:rPr lang="en-US" sz="1050" dirty="0">
                  <a:solidFill>
                    <a:srgbClr val="1B305B"/>
                  </a:solidFill>
                  <a:latin typeface="Helvetica Neue"/>
                  <a:sym typeface="Helvetica Neue"/>
                </a:rPr>
                <a:t> </a:t>
              </a:r>
              <a:r>
                <a:rPr lang="en-US" sz="1050" dirty="0" err="1">
                  <a:solidFill>
                    <a:srgbClr val="1B305B"/>
                  </a:solidFill>
                  <a:latin typeface="Helvetica Neue"/>
                  <a:sym typeface="Helvetica Neue"/>
                </a:rPr>
                <a:t>zdravotní</a:t>
              </a:r>
              <a:r>
                <a:rPr lang="en-US" sz="1050" dirty="0">
                  <a:solidFill>
                    <a:srgbClr val="1B305B"/>
                  </a:solidFill>
                  <a:latin typeface="Helvetica Neue"/>
                  <a:sym typeface="Helvetica Neue"/>
                </a:rPr>
                <a:t> </a:t>
              </a:r>
              <a:r>
                <a:rPr lang="en-US" sz="1050" dirty="0" err="1">
                  <a:solidFill>
                    <a:srgbClr val="1B305B"/>
                  </a:solidFill>
                  <a:latin typeface="Helvetica Neue"/>
                  <a:sym typeface="Helvetica Neue"/>
                </a:rPr>
                <a:t>péče</a:t>
              </a:r>
              <a:r>
                <a:rPr lang="en-US" sz="1050" dirty="0">
                  <a:solidFill>
                    <a:srgbClr val="1B305B"/>
                  </a:solidFill>
                  <a:latin typeface="Helvetica Neue"/>
                  <a:sym typeface="Helvetica Neue"/>
                </a:rPr>
                <a:t> v </a:t>
              </a:r>
              <a:r>
                <a:rPr lang="en-US" sz="1050" dirty="0" err="1">
                  <a:solidFill>
                    <a:srgbClr val="1B305B"/>
                  </a:solidFill>
                  <a:latin typeface="Helvetica Neue"/>
                  <a:sym typeface="Helvetica Neue"/>
                </a:rPr>
                <a:t>celé</a:t>
              </a:r>
              <a:r>
                <a:rPr lang="en-US" sz="1050" dirty="0">
                  <a:solidFill>
                    <a:srgbClr val="1B305B"/>
                  </a:solidFill>
                  <a:latin typeface="Helvetica Neue"/>
                  <a:sym typeface="Helvetica Neue"/>
                </a:rPr>
                <a:t> </a:t>
              </a:r>
              <a:r>
                <a:rPr lang="en-US" sz="1050" dirty="0" err="1">
                  <a:solidFill>
                    <a:srgbClr val="1B305B"/>
                  </a:solidFill>
                  <a:latin typeface="Helvetica Neue"/>
                  <a:sym typeface="Helvetica Neue"/>
                </a:rPr>
                <a:t>společnosti</a:t>
              </a:r>
              <a:endParaRPr lang="en-US" sz="1050" dirty="0">
                <a:solidFill>
                  <a:srgbClr val="1B305B"/>
                </a:solidFill>
                <a:latin typeface="Helvetica Neue"/>
                <a:sym typeface="Helvetica Neue"/>
              </a:endParaRPr>
            </a:p>
          </p:txBody>
        </p:sp>
      </p:grp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68A87EDB-4196-42A6-8FD2-943C6242E6DC}"/>
              </a:ext>
            </a:extLst>
          </p:cNvPr>
          <p:cNvGrpSpPr/>
          <p:nvPr/>
        </p:nvGrpSpPr>
        <p:grpSpPr>
          <a:xfrm>
            <a:off x="626809" y="3933891"/>
            <a:ext cx="6709208" cy="451283"/>
            <a:chOff x="835745" y="5245187"/>
            <a:chExt cx="8945611" cy="601711"/>
          </a:xfrm>
        </p:grpSpPr>
        <p:sp>
          <p:nvSpPr>
            <p:cNvPr id="15" name="Ovál 14">
              <a:extLst>
                <a:ext uri="{FF2B5EF4-FFF2-40B4-BE49-F238E27FC236}">
                  <a16:creationId xmlns:a16="http://schemas.microsoft.com/office/drawing/2014/main" id="{3AB33025-F3C7-46C0-8806-BEEEE9962B0E}"/>
                </a:ext>
              </a:extLst>
            </p:cNvPr>
            <p:cNvSpPr/>
            <p:nvPr/>
          </p:nvSpPr>
          <p:spPr>
            <a:xfrm>
              <a:off x="835745" y="5245187"/>
              <a:ext cx="601711" cy="6017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58800" dist="279400" dir="10800000" sx="61000" sy="61000" algn="r" rotWithShape="0">
                <a:srgbClr val="232771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b="1" dirty="0">
                  <a:solidFill>
                    <a:srgbClr val="26C296"/>
                  </a:solidFill>
                  <a:latin typeface="Helvetica Neue" panose="020B0604020202020204" charset="0"/>
                  <a:cs typeface="Segoe UI" panose="020B0502040204020203" pitchFamily="34" charset="0"/>
                </a:rPr>
                <a:t>5</a:t>
              </a:r>
            </a:p>
          </p:txBody>
        </p:sp>
        <p:sp>
          <p:nvSpPr>
            <p:cNvPr id="23" name="TextovéPole 22">
              <a:extLst>
                <a:ext uri="{FF2B5EF4-FFF2-40B4-BE49-F238E27FC236}">
                  <a16:creationId xmlns:a16="http://schemas.microsoft.com/office/drawing/2014/main" id="{EF00DF81-88EF-4C85-ABE4-B18CEB551DC0}"/>
                </a:ext>
              </a:extLst>
            </p:cNvPr>
            <p:cNvSpPr txBox="1"/>
            <p:nvPr/>
          </p:nvSpPr>
          <p:spPr>
            <a:xfrm>
              <a:off x="1608906" y="5345987"/>
              <a:ext cx="8172450" cy="3385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 err="1">
                  <a:solidFill>
                    <a:srgbClr val="1B305B"/>
                  </a:solidFill>
                  <a:latin typeface="Helvetica Neue"/>
                  <a:sym typeface="Helvetica Neue"/>
                </a:rPr>
                <a:t>Vyšší</a:t>
              </a:r>
              <a:r>
                <a:rPr lang="en-US" sz="1050" dirty="0">
                  <a:solidFill>
                    <a:srgbClr val="1B305B"/>
                  </a:solidFill>
                  <a:latin typeface="Helvetica Neue"/>
                  <a:sym typeface="Helvetica Neue"/>
                </a:rPr>
                <a:t> </a:t>
              </a:r>
              <a:r>
                <a:rPr lang="en-US" sz="1050" dirty="0" err="1">
                  <a:solidFill>
                    <a:srgbClr val="1B305B"/>
                  </a:solidFill>
                  <a:latin typeface="Helvetica Neue"/>
                  <a:sym typeface="Helvetica Neue"/>
                </a:rPr>
                <a:t>zapojení</a:t>
              </a:r>
              <a:r>
                <a:rPr lang="en-US" sz="1050" dirty="0">
                  <a:solidFill>
                    <a:srgbClr val="1B305B"/>
                  </a:solidFill>
                  <a:latin typeface="Helvetica Neue"/>
                  <a:sym typeface="Helvetica Neue"/>
                </a:rPr>
                <a:t> </a:t>
              </a:r>
              <a:r>
                <a:rPr lang="en-US" sz="1050" dirty="0" err="1">
                  <a:solidFill>
                    <a:srgbClr val="1B305B"/>
                  </a:solidFill>
                  <a:latin typeface="Helvetica Neue"/>
                  <a:sym typeface="Helvetica Neue"/>
                </a:rPr>
                <a:t>občana</a:t>
              </a:r>
              <a:r>
                <a:rPr lang="en-US" sz="1050" dirty="0">
                  <a:solidFill>
                    <a:srgbClr val="1B305B"/>
                  </a:solidFill>
                  <a:latin typeface="Helvetica Neue"/>
                  <a:sym typeface="Helvetica Neue"/>
                </a:rPr>
                <a:t> do </a:t>
              </a:r>
              <a:r>
                <a:rPr lang="en-US" sz="1050" dirty="0" err="1">
                  <a:solidFill>
                    <a:srgbClr val="1B305B"/>
                  </a:solidFill>
                  <a:latin typeface="Helvetica Neue"/>
                  <a:sym typeface="Helvetica Neue"/>
                </a:rPr>
                <a:t>péče</a:t>
              </a:r>
              <a:r>
                <a:rPr lang="en-US" sz="1050" dirty="0">
                  <a:solidFill>
                    <a:srgbClr val="1B305B"/>
                  </a:solidFill>
                  <a:latin typeface="Helvetica Neue"/>
                  <a:sym typeface="Helvetica Neue"/>
                </a:rPr>
                <a:t> o </a:t>
              </a:r>
              <a:r>
                <a:rPr lang="en-US" sz="1050" dirty="0" err="1">
                  <a:solidFill>
                    <a:srgbClr val="1B305B"/>
                  </a:solidFill>
                  <a:latin typeface="Helvetica Neue"/>
                  <a:sym typeface="Helvetica Neue"/>
                </a:rPr>
                <a:t>vlastní</a:t>
              </a:r>
              <a:r>
                <a:rPr lang="en-US" sz="1050" dirty="0">
                  <a:solidFill>
                    <a:srgbClr val="1B305B"/>
                  </a:solidFill>
                  <a:latin typeface="Helvetica Neue"/>
                  <a:sym typeface="Helvetica Neue"/>
                </a:rPr>
                <a:t> </a:t>
              </a:r>
              <a:r>
                <a:rPr lang="en-US" sz="1050" dirty="0" err="1">
                  <a:solidFill>
                    <a:srgbClr val="1B305B"/>
                  </a:solidFill>
                  <a:latin typeface="Helvetica Neue"/>
                  <a:sym typeface="Helvetica Neue"/>
                </a:rPr>
                <a:t>zdraví</a:t>
              </a:r>
              <a:endParaRPr lang="en-US" sz="1050" dirty="0">
                <a:solidFill>
                  <a:srgbClr val="1B305B"/>
                </a:solidFill>
                <a:latin typeface="Helvetica Neue"/>
                <a:sym typeface="Helvetica Neue"/>
              </a:endParaRPr>
            </a:p>
          </p:txBody>
        </p:sp>
      </p:grpSp>
      <p:pic>
        <p:nvPicPr>
          <p:cNvPr id="24" name="Google Shape;220;g9c8d0602fe_0_56">
            <a:extLst>
              <a:ext uri="{FF2B5EF4-FFF2-40B4-BE49-F238E27FC236}">
                <a16:creationId xmlns:a16="http://schemas.microsoft.com/office/drawing/2014/main" id="{6FC29B8B-74D9-4E38-AAC8-F3FBD1D59D2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62751" y="4533126"/>
            <a:ext cx="339476" cy="339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9618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08D90A-452B-41EF-9DAF-1D3C1A294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89" y="2819005"/>
            <a:ext cx="2723885" cy="722312"/>
          </a:xfrm>
        </p:spPr>
        <p:txBody>
          <a:bodyPr>
            <a:noAutofit/>
          </a:bodyPr>
          <a:lstStyle/>
          <a:p>
            <a:r>
              <a:rPr lang="cs-CZ" cap="all" dirty="0"/>
              <a:t>SC1</a:t>
            </a:r>
            <a:br>
              <a:rPr lang="cs-CZ" cap="all" dirty="0"/>
            </a:br>
            <a:r>
              <a:rPr lang="cs-CZ" cap="all" dirty="0"/>
              <a:t>STRATEGICKÝ CÍL 1. ZVÝŠENÍ ZAINTERESOVANOSTI OBČANA NA PÉČI O VLASTNÍ ZDRAVÍ</a:t>
            </a:r>
            <a:br>
              <a:rPr lang="cs-CZ" cap="all" dirty="0"/>
            </a:br>
            <a:endParaRPr lang="cs-CZ" dirty="0"/>
          </a:p>
        </p:txBody>
      </p:sp>
      <p:pic>
        <p:nvPicPr>
          <p:cNvPr id="1026" name="Picture 2" descr="obrázek SC1">
            <a:extLst>
              <a:ext uri="{FF2B5EF4-FFF2-40B4-BE49-F238E27FC236}">
                <a16:creationId xmlns:a16="http://schemas.microsoft.com/office/drawing/2014/main" id="{4A0313F6-F4E8-47B3-98A7-0095D6EE6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818" y="705049"/>
            <a:ext cx="5805493" cy="402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árodní strategie elektronického zdravotnictví">
            <a:extLst>
              <a:ext uri="{FF2B5EF4-FFF2-40B4-BE49-F238E27FC236}">
                <a16:creationId xmlns:a16="http://schemas.microsoft.com/office/drawing/2014/main" id="{46B3DC79-6B21-4413-83F7-F4BC3F48F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96" y="386821"/>
            <a:ext cx="2332037" cy="72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D4635EA-36CD-4509-AAD5-6B814696166C}"/>
              </a:ext>
            </a:extLst>
          </p:cNvPr>
          <p:cNvSpPr txBox="1"/>
          <p:nvPr/>
        </p:nvSpPr>
        <p:spPr>
          <a:xfrm>
            <a:off x="546931" y="1469877"/>
            <a:ext cx="1939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2879119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299CEF-5BAD-412E-8547-1E5F1B99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22" y="132211"/>
            <a:ext cx="7886700" cy="994200"/>
          </a:xfrm>
        </p:spPr>
        <p:txBody>
          <a:bodyPr/>
          <a:lstStyle/>
          <a:p>
            <a:r>
              <a:rPr lang="cs-CZ" dirty="0"/>
              <a:t>Zdraví 2030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474D56C-AC20-412F-9FB9-253F3D60D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83521"/>
            <a:ext cx="4677797" cy="345997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9CE46BC-9222-40E0-B266-92C6DDC4A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097" y="136922"/>
            <a:ext cx="1829185" cy="486965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AAFFE8E-96B2-4791-9E6F-4DCB4B27193B}"/>
              </a:ext>
            </a:extLst>
          </p:cNvPr>
          <p:cNvSpPr txBox="1"/>
          <p:nvPr/>
        </p:nvSpPr>
        <p:spPr>
          <a:xfrm>
            <a:off x="380822" y="1283411"/>
            <a:ext cx="1939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045563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Google Shape;58;p19" hidden="1"/>
          <p:cNvGraphicFramePr/>
          <p:nvPr>
            <p:extLst>
              <p:ext uri="{D42A27DB-BD31-4B8C-83A1-F6EECF244321}">
                <p14:modId xmlns:p14="http://schemas.microsoft.com/office/powerpoint/2010/main" val="1761167425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1588" imgH="1588" progId="TCLayout.ActiveDocument.1">
                  <p:embed/>
                </p:oleObj>
              </mc:Choice>
              <mc:Fallback>
                <p:oleObj name="think-cell Slide" r:id="rId3" imgW="1588" imgH="1588" progId="TCLayout.ActiveDocument.1">
                  <p:embed/>
                  <p:pic>
                    <p:nvPicPr>
                      <p:cNvPr id="58" name="Google Shape;58;p19" hidden="1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" name="Google Shape;59;p19"/>
          <p:cNvGrpSpPr/>
          <p:nvPr/>
        </p:nvGrpSpPr>
        <p:grpSpPr>
          <a:xfrm>
            <a:off x="453445" y="1157466"/>
            <a:ext cx="1942181" cy="3306785"/>
            <a:chOff x="348669" y="1338440"/>
            <a:chExt cx="1942181" cy="3306785"/>
          </a:xfrm>
        </p:grpSpPr>
        <p:sp>
          <p:nvSpPr>
            <p:cNvPr id="60" name="Google Shape;60;p19"/>
            <p:cNvSpPr/>
            <p:nvPr/>
          </p:nvSpPr>
          <p:spPr>
            <a:xfrm>
              <a:off x="354050" y="1673725"/>
              <a:ext cx="1936800" cy="2143800"/>
            </a:xfrm>
            <a:prstGeom prst="rect">
              <a:avLst/>
            </a:prstGeom>
            <a:solidFill>
              <a:srgbClr val="EFF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>
                <a:latin typeface="Helvetica Neue" panose="020B0604020202020204" charset="0"/>
              </a:endParaRPr>
            </a:p>
          </p:txBody>
        </p:sp>
        <p:sp>
          <p:nvSpPr>
            <p:cNvPr id="61" name="Google Shape;61;p19"/>
            <p:cNvSpPr/>
            <p:nvPr/>
          </p:nvSpPr>
          <p:spPr>
            <a:xfrm>
              <a:off x="348670" y="1338440"/>
              <a:ext cx="1936800" cy="491100"/>
            </a:xfrm>
            <a:prstGeom prst="roundRect">
              <a:avLst>
                <a:gd name="adj" fmla="val 16667"/>
              </a:avLst>
            </a:prstGeom>
            <a:solidFill>
              <a:srgbClr val="1B3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050"/>
              </a:pPr>
              <a:r>
                <a:rPr lang="en" sz="1050" b="1">
                  <a:solidFill>
                    <a:schemeClr val="lt1"/>
                  </a:solidFill>
                  <a:latin typeface="Helvetica Neue" panose="020B0604020202020204" charset="0"/>
                  <a:ea typeface="Helvetica Neue"/>
                  <a:cs typeface="Helvetica Neue"/>
                  <a:sym typeface="Helvetica Neue"/>
                </a:rPr>
                <a:t>Právní</a:t>
              </a:r>
              <a:endParaRPr b="1">
                <a:latin typeface="Helvetica Neue" panose="020B060402020202020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2" name="Google Shape;62;p19"/>
            <p:cNvSpPr txBox="1"/>
            <p:nvPr/>
          </p:nvSpPr>
          <p:spPr>
            <a:xfrm>
              <a:off x="348669" y="1948375"/>
              <a:ext cx="1936805" cy="81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51994" indent="-179996">
                <a:lnSpc>
                  <a:spcPct val="90000"/>
                </a:lnSpc>
                <a:buClr>
                  <a:srgbClr val="1B305B"/>
                </a:buClr>
                <a:buSzPts val="900"/>
                <a:buFont typeface="Helvetica Neue"/>
                <a:buChar char="●"/>
              </a:pPr>
              <a:r>
                <a:rPr lang="en" sz="900" b="1">
                  <a:solidFill>
                    <a:srgbClr val="1B305B"/>
                  </a:solidFill>
                  <a:latin typeface="Helvetica Neue" panose="020B0604020202020204" charset="0"/>
                  <a:ea typeface="Helvetica Neue"/>
                  <a:cs typeface="Helvetica Neue"/>
                  <a:sym typeface="Helvetica Neue"/>
                </a:rPr>
                <a:t>Právní rámec vzdálené konzultace</a:t>
              </a:r>
              <a:endParaRPr b="1">
                <a:solidFill>
                  <a:srgbClr val="1B305B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endParaRPr>
            </a:p>
            <a:p>
              <a:pPr marL="251994" indent="-179996">
                <a:lnSpc>
                  <a:spcPct val="90000"/>
                </a:lnSpc>
                <a:spcBef>
                  <a:spcPts val="1000"/>
                </a:spcBef>
                <a:buClr>
                  <a:srgbClr val="1B305B"/>
                </a:buClr>
                <a:buSzPts val="900"/>
                <a:buFont typeface="Helvetica Neue"/>
                <a:buChar char="●"/>
              </a:pPr>
              <a:r>
                <a:rPr lang="en" sz="900" b="1">
                  <a:solidFill>
                    <a:srgbClr val="1B305B"/>
                  </a:solidFill>
                  <a:latin typeface="Helvetica Neue" panose="020B0604020202020204" charset="0"/>
                  <a:ea typeface="Helvetica Neue"/>
                  <a:cs typeface="Helvetica Neue"/>
                  <a:sym typeface="Helvetica Neue"/>
                </a:rPr>
                <a:t>Závaznost pro pacienta při pochybeních</a:t>
              </a:r>
              <a:endParaRPr b="1">
                <a:solidFill>
                  <a:srgbClr val="1B305B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endParaRPr>
            </a:p>
            <a:p>
              <a:pPr marL="251994" indent="-179996">
                <a:lnSpc>
                  <a:spcPct val="9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1B305B"/>
                </a:buClr>
                <a:buSzPts val="900"/>
                <a:buFont typeface="Helvetica Neue"/>
                <a:buChar char="●"/>
              </a:pPr>
              <a:r>
                <a:rPr lang="en" sz="900" b="1">
                  <a:solidFill>
                    <a:srgbClr val="1B305B"/>
                  </a:solidFill>
                  <a:latin typeface="Helvetica Neue" panose="020B0604020202020204" charset="0"/>
                  <a:ea typeface="Helvetica Neue"/>
                  <a:cs typeface="Helvetica Neue"/>
                  <a:sym typeface="Helvetica Neue"/>
                </a:rPr>
                <a:t>Vedení dokumentace</a:t>
              </a:r>
              <a:endParaRPr b="1">
                <a:solidFill>
                  <a:srgbClr val="1B305B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3" name="Google Shape;63;p19"/>
            <p:cNvSpPr/>
            <p:nvPr/>
          </p:nvSpPr>
          <p:spPr>
            <a:xfrm>
              <a:off x="348675" y="3151525"/>
              <a:ext cx="1936800" cy="1493700"/>
            </a:xfrm>
            <a:prstGeom prst="roundRect">
              <a:avLst>
                <a:gd name="adj" fmla="val 6824"/>
              </a:avLst>
            </a:prstGeom>
            <a:solidFill>
              <a:srgbClr val="26C2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050"/>
              </a:pPr>
              <a:r>
                <a:rPr lang="en" sz="1050">
                  <a:solidFill>
                    <a:schemeClr val="lt1"/>
                  </a:solidFill>
                  <a:latin typeface="Helvetica Neue" panose="020B0604020202020204" charset="0"/>
                  <a:ea typeface="Helvetica Neue"/>
                  <a:cs typeface="Helvetica Neue"/>
                  <a:sym typeface="Helvetica Neue"/>
                </a:rPr>
                <a:t>Právní analýza</a:t>
              </a:r>
              <a:endParaRPr>
                <a:latin typeface="Helvetica Neue" panose="020B0604020202020204" charset="0"/>
                <a:ea typeface="Helvetica Neue"/>
                <a:cs typeface="Helvetica Neue"/>
                <a:sym typeface="Helvetica Neue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  <a:buSzPts val="1050"/>
              </a:pPr>
              <a:r>
                <a:rPr lang="en" sz="1050">
                  <a:solidFill>
                    <a:schemeClr val="lt1"/>
                  </a:solidFill>
                  <a:latin typeface="Helvetica Neue" panose="020B0604020202020204" charset="0"/>
                  <a:ea typeface="Helvetica Neue"/>
                  <a:cs typeface="Helvetica Neue"/>
                  <a:sym typeface="Helvetica Neue"/>
                </a:rPr>
                <a:t>Napojení na EMR</a:t>
              </a:r>
              <a:endParaRPr>
                <a:latin typeface="Helvetica Neue" panose="020B0604020202020204" charset="0"/>
                <a:ea typeface="Helvetica Neue"/>
                <a:cs typeface="Helvetica Neue"/>
                <a:sym typeface="Helvetica Neue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  <a:buSzPts val="1050"/>
              </a:pPr>
              <a:r>
                <a:rPr lang="en" sz="1050">
                  <a:solidFill>
                    <a:schemeClr val="lt1"/>
                  </a:solidFill>
                  <a:latin typeface="Helvetica Neue" panose="020B0604020202020204" charset="0"/>
                  <a:ea typeface="Helvetica Neue"/>
                  <a:cs typeface="Helvetica Neue"/>
                  <a:sym typeface="Helvetica Neue"/>
                </a:rPr>
                <a:t>Změna legislativy </a:t>
              </a:r>
              <a:endParaRPr sz="1800">
                <a:latin typeface="Helvetica Neue" panose="020B0604020202020204" charset="0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SzPts val="1050"/>
              </a:pPr>
              <a:r>
                <a:rPr lang="en" sz="1050">
                  <a:solidFill>
                    <a:schemeClr val="lt1"/>
                  </a:solidFill>
                  <a:latin typeface="Helvetica Neue" panose="020B0604020202020204" charset="0"/>
                  <a:ea typeface="Helvetica Neue"/>
                  <a:cs typeface="Helvetica Neue"/>
                  <a:sym typeface="Helvetica Neue"/>
                </a:rPr>
                <a:t>(zákon o zdravotních službách)</a:t>
              </a:r>
              <a:endParaRPr>
                <a:latin typeface="Helvetica Neue" panose="020B0604020202020204" charset="0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64" name="Google Shape;64;p19"/>
          <p:cNvGrpSpPr/>
          <p:nvPr/>
        </p:nvGrpSpPr>
        <p:grpSpPr>
          <a:xfrm>
            <a:off x="2559276" y="1157465"/>
            <a:ext cx="1936816" cy="3310368"/>
            <a:chOff x="2501392" y="1338440"/>
            <a:chExt cx="1936816" cy="3310368"/>
          </a:xfrm>
        </p:grpSpPr>
        <p:sp>
          <p:nvSpPr>
            <p:cNvPr id="65" name="Google Shape;65;p19"/>
            <p:cNvSpPr/>
            <p:nvPr/>
          </p:nvSpPr>
          <p:spPr>
            <a:xfrm>
              <a:off x="2501400" y="1645875"/>
              <a:ext cx="1936800" cy="2143800"/>
            </a:xfrm>
            <a:prstGeom prst="rect">
              <a:avLst/>
            </a:prstGeom>
            <a:solidFill>
              <a:srgbClr val="EFF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>
                <a:latin typeface="Helvetica Neue" panose="020B0604020202020204" charset="0"/>
              </a:endParaRPr>
            </a:p>
          </p:txBody>
        </p:sp>
        <p:sp>
          <p:nvSpPr>
            <p:cNvPr id="66" name="Google Shape;66;p19"/>
            <p:cNvSpPr/>
            <p:nvPr/>
          </p:nvSpPr>
          <p:spPr>
            <a:xfrm>
              <a:off x="2501403" y="1338440"/>
              <a:ext cx="1936800" cy="491100"/>
            </a:xfrm>
            <a:prstGeom prst="roundRect">
              <a:avLst>
                <a:gd name="adj" fmla="val 16667"/>
              </a:avLst>
            </a:prstGeom>
            <a:solidFill>
              <a:srgbClr val="1B3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050"/>
              </a:pPr>
              <a:r>
                <a:rPr lang="en" sz="1050" b="1">
                  <a:solidFill>
                    <a:schemeClr val="lt1"/>
                  </a:solidFill>
                  <a:latin typeface="Helvetica Neue" panose="020B0604020202020204" charset="0"/>
                  <a:ea typeface="Helvetica Neue"/>
                  <a:cs typeface="Helvetica Neue"/>
                  <a:sym typeface="Helvetica Neue"/>
                </a:rPr>
                <a:t>Ekonomické</a:t>
              </a:r>
              <a:endParaRPr b="1">
                <a:latin typeface="Helvetica Neue" panose="020B060402020202020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7" name="Google Shape;67;p19"/>
            <p:cNvSpPr txBox="1"/>
            <p:nvPr/>
          </p:nvSpPr>
          <p:spPr>
            <a:xfrm>
              <a:off x="2501392" y="1948375"/>
              <a:ext cx="1936800" cy="103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51994" indent="-179996">
                <a:lnSpc>
                  <a:spcPct val="90000"/>
                </a:lnSpc>
                <a:buClr>
                  <a:srgbClr val="1B305B"/>
                </a:buClr>
                <a:buSzPts val="900"/>
                <a:buFont typeface="Helvetica Neue"/>
                <a:buChar char="●"/>
              </a:pPr>
              <a:r>
                <a:rPr lang="en" sz="900" b="1">
                  <a:solidFill>
                    <a:srgbClr val="1B305B"/>
                  </a:solidFill>
                  <a:latin typeface="Helvetica Neue" panose="020B0604020202020204" charset="0"/>
                  <a:ea typeface="Helvetica Neue"/>
                  <a:cs typeface="Helvetica Neue"/>
                  <a:sym typeface="Helvetica Neue"/>
                </a:rPr>
                <a:t>Motivace poskytovatelů</a:t>
              </a:r>
              <a:endParaRPr b="1">
                <a:solidFill>
                  <a:srgbClr val="1B305B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endParaRPr>
            </a:p>
            <a:p>
              <a:pPr marL="251994" indent="-179996">
                <a:lnSpc>
                  <a:spcPct val="90000"/>
                </a:lnSpc>
                <a:spcBef>
                  <a:spcPts val="1000"/>
                </a:spcBef>
                <a:buClr>
                  <a:srgbClr val="1B305B"/>
                </a:buClr>
                <a:buSzPts val="900"/>
                <a:buFont typeface="Helvetica Neue"/>
                <a:buChar char="●"/>
              </a:pPr>
              <a:r>
                <a:rPr lang="en" sz="900" b="1">
                  <a:solidFill>
                    <a:srgbClr val="1B305B"/>
                  </a:solidFill>
                  <a:latin typeface="Helvetica Neue" panose="020B0604020202020204" charset="0"/>
                  <a:ea typeface="Helvetica Neue"/>
                  <a:cs typeface="Helvetica Neue"/>
                  <a:sym typeface="Helvetica Neue"/>
                </a:rPr>
                <a:t>Výhody pro zdravotní pojišťovny</a:t>
              </a:r>
              <a:endParaRPr b="1">
                <a:solidFill>
                  <a:srgbClr val="1B305B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endParaRPr>
            </a:p>
            <a:p>
              <a:pPr marL="251994" indent="-179996">
                <a:lnSpc>
                  <a:spcPct val="90000"/>
                </a:lnSpc>
                <a:spcBef>
                  <a:spcPts val="1000"/>
                </a:spcBef>
                <a:buClr>
                  <a:srgbClr val="1B305B"/>
                </a:buClr>
                <a:buSzPts val="900"/>
                <a:buFont typeface="Helvetica Neue"/>
                <a:buChar char="●"/>
              </a:pPr>
              <a:r>
                <a:rPr lang="en" sz="900" b="1">
                  <a:solidFill>
                    <a:srgbClr val="1B305B"/>
                  </a:solidFill>
                  <a:latin typeface="Helvetica Neue" panose="020B0604020202020204" charset="0"/>
                  <a:ea typeface="Helvetica Neue"/>
                  <a:cs typeface="Helvetica Neue"/>
                  <a:sym typeface="Helvetica Neue"/>
                </a:rPr>
                <a:t>Úspory nákladů</a:t>
              </a:r>
              <a:endParaRPr b="1">
                <a:solidFill>
                  <a:srgbClr val="1B305B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endParaRPr>
            </a:p>
            <a:p>
              <a:pPr marL="251994" indent="-179996">
                <a:lnSpc>
                  <a:spcPct val="9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1B305B"/>
                </a:buClr>
                <a:buSzPts val="900"/>
                <a:buFont typeface="Helvetica Neue"/>
                <a:buChar char="●"/>
              </a:pPr>
              <a:r>
                <a:rPr lang="en" sz="900" b="1">
                  <a:solidFill>
                    <a:srgbClr val="1B305B"/>
                  </a:solidFill>
                  <a:latin typeface="Helvetica Neue" panose="020B0604020202020204" charset="0"/>
                  <a:ea typeface="Helvetica Neue"/>
                  <a:cs typeface="Helvetica Neue"/>
                  <a:sym typeface="Helvetica Neue"/>
                </a:rPr>
                <a:t>Úhradové mechanismy</a:t>
              </a:r>
              <a:endParaRPr b="1">
                <a:solidFill>
                  <a:srgbClr val="1B305B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8" name="Google Shape;68;p19"/>
            <p:cNvSpPr/>
            <p:nvPr/>
          </p:nvSpPr>
          <p:spPr>
            <a:xfrm>
              <a:off x="2501408" y="3155108"/>
              <a:ext cx="1936800" cy="1493700"/>
            </a:xfrm>
            <a:prstGeom prst="roundRect">
              <a:avLst>
                <a:gd name="adj" fmla="val 7940"/>
              </a:avLst>
            </a:prstGeom>
            <a:solidFill>
              <a:srgbClr val="26C2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050"/>
              </a:pPr>
              <a:r>
                <a:rPr lang="en" sz="1050">
                  <a:solidFill>
                    <a:schemeClr val="lt1"/>
                  </a:solidFill>
                  <a:latin typeface="Helvetica Neue" panose="020B0604020202020204" charset="0"/>
                  <a:ea typeface="Helvetica Neue"/>
                  <a:cs typeface="Helvetica Neue"/>
                  <a:sym typeface="Helvetica Neue"/>
                </a:rPr>
                <a:t>Ekonomické analýzy</a:t>
              </a:r>
              <a:br>
                <a:rPr lang="en" sz="1050">
                  <a:solidFill>
                    <a:schemeClr val="lt1"/>
                  </a:solidFill>
                  <a:latin typeface="Helvetica Neue" panose="020B0604020202020204" charset="0"/>
                  <a:ea typeface="Helvetica Neue"/>
                  <a:cs typeface="Helvetica Neue"/>
                  <a:sym typeface="Helvetica Neue"/>
                </a:rPr>
              </a:br>
              <a:r>
                <a:rPr lang="en" sz="1050">
                  <a:solidFill>
                    <a:schemeClr val="lt1"/>
                  </a:solidFill>
                  <a:latin typeface="Helvetica Neue" panose="020B0604020202020204" charset="0"/>
                  <a:ea typeface="Helvetica Neue"/>
                  <a:cs typeface="Helvetica Neue"/>
                  <a:sym typeface="Helvetica Neue"/>
                </a:rPr>
                <a:t> (z pohledu poskytovatele/plátce)</a:t>
              </a:r>
              <a:endParaRPr>
                <a:latin typeface="Helvetica Neue" panose="020B0604020202020204" charset="0"/>
                <a:ea typeface="Helvetica Neue"/>
                <a:cs typeface="Helvetica Neue"/>
                <a:sym typeface="Helvetica Neue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  <a:buSzPts val="1050"/>
              </a:pPr>
              <a:r>
                <a:rPr lang="en" sz="1050">
                  <a:solidFill>
                    <a:schemeClr val="lt1"/>
                  </a:solidFill>
                  <a:latin typeface="Helvetica Neue" panose="020B0604020202020204" charset="0"/>
                  <a:ea typeface="Helvetica Neue"/>
                  <a:cs typeface="Helvetica Neue"/>
                  <a:sym typeface="Helvetica Neue"/>
                </a:rPr>
                <a:t>Diskuse o pilotních projektech s plátci</a:t>
              </a:r>
              <a:endParaRPr>
                <a:latin typeface="Helvetica Neue" panose="020B0604020202020204" charset="0"/>
                <a:ea typeface="Helvetica Neue"/>
                <a:cs typeface="Helvetica Neue"/>
                <a:sym typeface="Helvetica Neue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SzPts val="1050"/>
              </a:pPr>
              <a:r>
                <a:rPr lang="en" sz="1050">
                  <a:solidFill>
                    <a:schemeClr val="lt1"/>
                  </a:solidFill>
                  <a:latin typeface="Helvetica Neue" panose="020B0604020202020204" charset="0"/>
                  <a:ea typeface="Helvetica Neue"/>
                  <a:cs typeface="Helvetica Neue"/>
                  <a:sym typeface="Helvetica Neue"/>
                </a:rPr>
                <a:t>Nastavení úhradového mechanismu</a:t>
              </a:r>
              <a:endParaRPr>
                <a:latin typeface="Helvetica Neue" panose="020B0604020202020204" charset="0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69" name="Google Shape;69;p19"/>
          <p:cNvGrpSpPr/>
          <p:nvPr/>
        </p:nvGrpSpPr>
        <p:grpSpPr>
          <a:xfrm>
            <a:off x="4659743" y="1158675"/>
            <a:ext cx="1936815" cy="3305576"/>
            <a:chOff x="4654125" y="1339649"/>
            <a:chExt cx="1936815" cy="3305576"/>
          </a:xfrm>
        </p:grpSpPr>
        <p:sp>
          <p:nvSpPr>
            <p:cNvPr id="70" name="Google Shape;70;p19"/>
            <p:cNvSpPr/>
            <p:nvPr/>
          </p:nvSpPr>
          <p:spPr>
            <a:xfrm>
              <a:off x="4654125" y="1645875"/>
              <a:ext cx="1936800" cy="2143800"/>
            </a:xfrm>
            <a:prstGeom prst="rect">
              <a:avLst/>
            </a:prstGeom>
            <a:solidFill>
              <a:srgbClr val="EFF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>
                <a:latin typeface="Helvetica Neue" panose="020B0604020202020204" charset="0"/>
              </a:endParaRPr>
            </a:p>
          </p:txBody>
        </p:sp>
        <p:sp>
          <p:nvSpPr>
            <p:cNvPr id="71" name="Google Shape;71;p19"/>
            <p:cNvSpPr/>
            <p:nvPr/>
          </p:nvSpPr>
          <p:spPr>
            <a:xfrm>
              <a:off x="4654135" y="1339649"/>
              <a:ext cx="1936800" cy="491100"/>
            </a:xfrm>
            <a:prstGeom prst="roundRect">
              <a:avLst>
                <a:gd name="adj" fmla="val 16667"/>
              </a:avLst>
            </a:prstGeom>
            <a:solidFill>
              <a:srgbClr val="1B3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050"/>
              </a:pPr>
              <a:r>
                <a:rPr lang="en" sz="1050" b="1">
                  <a:solidFill>
                    <a:schemeClr val="lt1"/>
                  </a:solidFill>
                  <a:latin typeface="Helvetica Neue" panose="020B0604020202020204" charset="0"/>
                  <a:ea typeface="Helvetica Neue"/>
                  <a:cs typeface="Helvetica Neue"/>
                  <a:sym typeface="Helvetica Neue"/>
                </a:rPr>
                <a:t>Na straně lékaře</a:t>
              </a:r>
              <a:endParaRPr b="1">
                <a:latin typeface="Helvetica Neue" panose="020B060402020202020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2" name="Google Shape;72;p19"/>
            <p:cNvSpPr txBox="1"/>
            <p:nvPr/>
          </p:nvSpPr>
          <p:spPr>
            <a:xfrm>
              <a:off x="4671084" y="1948375"/>
              <a:ext cx="1919765" cy="81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51994" indent="-179996">
                <a:lnSpc>
                  <a:spcPct val="90000"/>
                </a:lnSpc>
                <a:buClr>
                  <a:srgbClr val="1B305B"/>
                </a:buClr>
                <a:buSzPts val="900"/>
                <a:buFont typeface="Helvetica Neue"/>
                <a:buChar char="●"/>
              </a:pPr>
              <a:r>
                <a:rPr lang="en" sz="900" b="1">
                  <a:solidFill>
                    <a:srgbClr val="1B305B"/>
                  </a:solidFill>
                  <a:latin typeface="Helvetica Neue" panose="020B0604020202020204" charset="0"/>
                  <a:ea typeface="Helvetica Neue"/>
                  <a:cs typeface="Helvetica Neue"/>
                  <a:sym typeface="Helvetica Neue"/>
                </a:rPr>
                <a:t>Nemá čas</a:t>
              </a:r>
              <a:endParaRPr b="1">
                <a:solidFill>
                  <a:srgbClr val="1B305B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endParaRPr>
            </a:p>
            <a:p>
              <a:pPr marL="251994" indent="-179996">
                <a:lnSpc>
                  <a:spcPct val="90000"/>
                </a:lnSpc>
                <a:spcBef>
                  <a:spcPts val="1000"/>
                </a:spcBef>
                <a:buClr>
                  <a:srgbClr val="1B305B"/>
                </a:buClr>
                <a:buSzPts val="900"/>
                <a:buFont typeface="Helvetica Neue"/>
                <a:buChar char="●"/>
              </a:pPr>
              <a:r>
                <a:rPr lang="en" sz="900" b="1">
                  <a:solidFill>
                    <a:srgbClr val="1B305B"/>
                  </a:solidFill>
                  <a:latin typeface="Helvetica Neue" panose="020B0604020202020204" charset="0"/>
                  <a:ea typeface="Helvetica Neue"/>
                  <a:cs typeface="Helvetica Neue"/>
                  <a:sym typeface="Helvetica Neue"/>
                </a:rPr>
                <a:t>Nevěří technologiím</a:t>
              </a:r>
              <a:endParaRPr b="1">
                <a:solidFill>
                  <a:srgbClr val="1B305B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endParaRPr>
            </a:p>
            <a:p>
              <a:pPr marL="251994" indent="-179996">
                <a:lnSpc>
                  <a:spcPct val="90000"/>
                </a:lnSpc>
                <a:spcBef>
                  <a:spcPts val="1000"/>
                </a:spcBef>
                <a:buClr>
                  <a:srgbClr val="1B305B"/>
                </a:buClr>
                <a:buSzPts val="900"/>
                <a:buFont typeface="Helvetica Neue"/>
                <a:buChar char="●"/>
              </a:pPr>
              <a:r>
                <a:rPr lang="en" sz="900" b="1">
                  <a:solidFill>
                    <a:srgbClr val="1B305B"/>
                  </a:solidFill>
                  <a:latin typeface="Helvetica Neue" panose="020B0604020202020204" charset="0"/>
                  <a:ea typeface="Helvetica Neue"/>
                  <a:cs typeface="Helvetica Neue"/>
                  <a:sym typeface="Helvetica Neue"/>
                </a:rPr>
                <a:t>Neumí je používat</a:t>
              </a:r>
              <a:endParaRPr b="1">
                <a:solidFill>
                  <a:srgbClr val="1B305B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endParaRPr>
            </a:p>
            <a:p>
              <a:pPr marL="251994" indent="-179996">
                <a:lnSpc>
                  <a:spcPct val="9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1B305B"/>
                </a:buClr>
                <a:buSzPts val="900"/>
                <a:buFont typeface="Helvetica Neue"/>
                <a:buChar char="●"/>
              </a:pPr>
              <a:r>
                <a:rPr lang="en" sz="900" b="1">
                  <a:solidFill>
                    <a:srgbClr val="1B305B"/>
                  </a:solidFill>
                  <a:latin typeface="Helvetica Neue" panose="020B0604020202020204" charset="0"/>
                  <a:ea typeface="Helvetica Neue"/>
                  <a:cs typeface="Helvetica Neue"/>
                  <a:sym typeface="Helvetica Neue"/>
                </a:rPr>
                <a:t>Není motivován</a:t>
              </a:r>
              <a:endParaRPr b="1">
                <a:solidFill>
                  <a:srgbClr val="1B305B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3" name="Google Shape;73;p19"/>
            <p:cNvSpPr/>
            <p:nvPr/>
          </p:nvSpPr>
          <p:spPr>
            <a:xfrm>
              <a:off x="4654140" y="3151525"/>
              <a:ext cx="1936800" cy="1493700"/>
            </a:xfrm>
            <a:prstGeom prst="roundRect">
              <a:avLst>
                <a:gd name="adj" fmla="val 7764"/>
              </a:avLst>
            </a:prstGeom>
            <a:solidFill>
              <a:srgbClr val="26C2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050"/>
              </a:pPr>
              <a:r>
                <a:rPr lang="en" sz="1050">
                  <a:solidFill>
                    <a:schemeClr val="lt1"/>
                  </a:solidFill>
                  <a:latin typeface="Helvetica Neue" panose="020B0604020202020204" charset="0"/>
                  <a:ea typeface="Helvetica Neue"/>
                  <a:cs typeface="Helvetica Neue"/>
                  <a:sym typeface="Helvetica Neue"/>
                </a:rPr>
                <a:t>Usnadnění použití – informace v reálném čase v point-of-care</a:t>
              </a:r>
              <a:endParaRPr>
                <a:latin typeface="Helvetica Neue" panose="020B0604020202020204" charset="0"/>
                <a:ea typeface="Helvetica Neue"/>
                <a:cs typeface="Helvetica Neue"/>
                <a:sym typeface="Helvetica Neue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  <a:buSzPts val="1050"/>
              </a:pPr>
              <a:r>
                <a:rPr lang="en" sz="1050">
                  <a:solidFill>
                    <a:schemeClr val="lt1"/>
                  </a:solidFill>
                  <a:latin typeface="Helvetica Neue" panose="020B0604020202020204" charset="0"/>
                  <a:ea typeface="Helvetica Neue"/>
                  <a:cs typeface="Helvetica Neue"/>
                  <a:sym typeface="Helvetica Neue"/>
                </a:rPr>
                <a:t>Motivace platbou/úhradou</a:t>
              </a:r>
              <a:endParaRPr>
                <a:latin typeface="Helvetica Neue" panose="020B0604020202020204" charset="0"/>
                <a:ea typeface="Helvetica Neue"/>
                <a:cs typeface="Helvetica Neue"/>
                <a:sym typeface="Helvetica Neue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SzPts val="1050"/>
              </a:pPr>
              <a:r>
                <a:rPr lang="en" sz="1050">
                  <a:solidFill>
                    <a:schemeClr val="lt1"/>
                  </a:solidFill>
                  <a:latin typeface="Helvetica Neue" panose="020B0604020202020204" charset="0"/>
                  <a:ea typeface="Helvetica Neue"/>
                  <a:cs typeface="Helvetica Neue"/>
                  <a:sym typeface="Helvetica Neue"/>
                </a:rPr>
                <a:t>Zvýšení efektivity práce (triáž)</a:t>
              </a:r>
              <a:endParaRPr>
                <a:latin typeface="Helvetica Neue" panose="020B0604020202020204" charset="0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74" name="Google Shape;74;p19"/>
          <p:cNvGrpSpPr/>
          <p:nvPr/>
        </p:nvGrpSpPr>
        <p:grpSpPr>
          <a:xfrm>
            <a:off x="6760210" y="1157466"/>
            <a:ext cx="1936890" cy="3306785"/>
            <a:chOff x="6760210" y="1338440"/>
            <a:chExt cx="1936890" cy="3306785"/>
          </a:xfrm>
        </p:grpSpPr>
        <p:sp>
          <p:nvSpPr>
            <p:cNvPr id="75" name="Google Shape;75;p19"/>
            <p:cNvSpPr/>
            <p:nvPr/>
          </p:nvSpPr>
          <p:spPr>
            <a:xfrm>
              <a:off x="6760300" y="1645875"/>
              <a:ext cx="1936800" cy="2143800"/>
            </a:xfrm>
            <a:prstGeom prst="rect">
              <a:avLst/>
            </a:prstGeom>
            <a:solidFill>
              <a:srgbClr val="EFF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>
                <a:latin typeface="Helvetica Neue" panose="020B0604020202020204" charset="0"/>
              </a:endParaRPr>
            </a:p>
          </p:txBody>
        </p:sp>
        <p:sp>
          <p:nvSpPr>
            <p:cNvPr id="76" name="Google Shape;76;p19"/>
            <p:cNvSpPr/>
            <p:nvPr/>
          </p:nvSpPr>
          <p:spPr>
            <a:xfrm>
              <a:off x="6760296" y="1338440"/>
              <a:ext cx="1936800" cy="491100"/>
            </a:xfrm>
            <a:prstGeom prst="roundRect">
              <a:avLst>
                <a:gd name="adj" fmla="val 16667"/>
              </a:avLst>
            </a:prstGeom>
            <a:solidFill>
              <a:srgbClr val="1B30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050"/>
              </a:pPr>
              <a:r>
                <a:rPr lang="en" sz="1050" b="1">
                  <a:solidFill>
                    <a:schemeClr val="lt1"/>
                  </a:solidFill>
                  <a:latin typeface="Helvetica Neue" panose="020B0604020202020204" charset="0"/>
                  <a:ea typeface="Helvetica Neue"/>
                  <a:cs typeface="Helvetica Neue"/>
                  <a:sym typeface="Helvetica Neue"/>
                </a:rPr>
                <a:t>Na straně pacienta</a:t>
              </a:r>
              <a:endParaRPr b="1">
                <a:latin typeface="Helvetica Neue" panose="020B060402020202020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7" name="Google Shape;77;p19"/>
            <p:cNvSpPr txBox="1"/>
            <p:nvPr/>
          </p:nvSpPr>
          <p:spPr>
            <a:xfrm>
              <a:off x="6760210" y="1948375"/>
              <a:ext cx="1936886" cy="59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51994" indent="-179996">
                <a:lnSpc>
                  <a:spcPct val="90000"/>
                </a:lnSpc>
                <a:buClr>
                  <a:srgbClr val="1B305B"/>
                </a:buClr>
                <a:buSzPts val="900"/>
                <a:buFont typeface="Helvetica Neue"/>
                <a:buChar char="●"/>
              </a:pPr>
              <a:r>
                <a:rPr lang="en" sz="900" b="1">
                  <a:solidFill>
                    <a:srgbClr val="1B305B"/>
                  </a:solidFill>
                  <a:latin typeface="Helvetica Neue" panose="020B0604020202020204" charset="0"/>
                  <a:ea typeface="Helvetica Neue"/>
                  <a:cs typeface="Helvetica Neue"/>
                  <a:sym typeface="Helvetica Neue"/>
                </a:rPr>
                <a:t>Ztráta osobního kontaktu</a:t>
              </a:r>
              <a:endParaRPr b="1">
                <a:solidFill>
                  <a:srgbClr val="1B305B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endParaRPr>
            </a:p>
            <a:p>
              <a:pPr marL="251994" indent="-179996">
                <a:lnSpc>
                  <a:spcPct val="9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1B305B"/>
                </a:buClr>
                <a:buSzPts val="900"/>
                <a:buFont typeface="Helvetica Neue"/>
                <a:buChar char="●"/>
              </a:pPr>
              <a:r>
                <a:rPr lang="en" sz="900" b="1">
                  <a:solidFill>
                    <a:srgbClr val="1B305B"/>
                  </a:solidFill>
                  <a:latin typeface="Helvetica Neue" panose="020B0604020202020204" charset="0"/>
                  <a:ea typeface="Helvetica Neue"/>
                  <a:cs typeface="Helvetica Neue"/>
                  <a:sym typeface="Helvetica Neue"/>
                </a:rPr>
                <a:t>Ochrana dat</a:t>
              </a:r>
              <a:endParaRPr b="1">
                <a:solidFill>
                  <a:srgbClr val="1B305B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8" name="Google Shape;78;p19"/>
            <p:cNvSpPr/>
            <p:nvPr/>
          </p:nvSpPr>
          <p:spPr>
            <a:xfrm>
              <a:off x="6760300" y="3151525"/>
              <a:ext cx="1936800" cy="1493700"/>
            </a:xfrm>
            <a:prstGeom prst="roundRect">
              <a:avLst>
                <a:gd name="adj" fmla="val 8552"/>
              </a:avLst>
            </a:prstGeom>
            <a:solidFill>
              <a:srgbClr val="26C2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050"/>
              </a:pPr>
              <a:r>
                <a:rPr lang="en" sz="1050">
                  <a:solidFill>
                    <a:schemeClr val="lt1"/>
                  </a:solidFill>
                  <a:latin typeface="Helvetica Neue" panose="020B0604020202020204" charset="0"/>
                  <a:ea typeface="Helvetica Neue"/>
                  <a:cs typeface="Helvetica Neue"/>
                  <a:sym typeface="Helvetica Neue"/>
                </a:rPr>
                <a:t>Edukace</a:t>
              </a:r>
              <a:endParaRPr>
                <a:latin typeface="Helvetica Neue" panose="020B0604020202020204" charset="0"/>
                <a:ea typeface="Helvetica Neue"/>
                <a:cs typeface="Helvetica Neue"/>
                <a:sym typeface="Helvetica Neue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  <a:buSzPts val="1050"/>
              </a:pPr>
              <a:r>
                <a:rPr lang="en" sz="1050">
                  <a:solidFill>
                    <a:schemeClr val="lt1"/>
                  </a:solidFill>
                  <a:latin typeface="Helvetica Neue" panose="020B0604020202020204" charset="0"/>
                  <a:ea typeface="Helvetica Neue"/>
                  <a:cs typeface="Helvetica Neue"/>
                  <a:sym typeface="Helvetica Neue"/>
                </a:rPr>
                <a:t>Rychlý přístup k e-konzultaci odkudkoliv</a:t>
              </a:r>
              <a:endParaRPr>
                <a:latin typeface="Helvetica Neue" panose="020B0604020202020204" charset="0"/>
                <a:ea typeface="Helvetica Neue"/>
                <a:cs typeface="Helvetica Neue"/>
                <a:sym typeface="Helvetica Neue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SzPts val="1050"/>
              </a:pPr>
              <a:r>
                <a:rPr lang="en" sz="1050">
                  <a:solidFill>
                    <a:schemeClr val="lt1"/>
                  </a:solidFill>
                  <a:latin typeface="Helvetica Neue" panose="020B0604020202020204" charset="0"/>
                  <a:ea typeface="Helvetica Neue"/>
                  <a:cs typeface="Helvetica Neue"/>
                  <a:sym typeface="Helvetica Neue"/>
                </a:rPr>
                <a:t>Bezpečné smluvní podmínky</a:t>
              </a:r>
              <a:endParaRPr>
                <a:latin typeface="Helvetica Neue" panose="020B0604020202020204" charset="0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332185" y="396775"/>
            <a:ext cx="8479631" cy="6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>
              <a:buClr>
                <a:schemeClr val="dk1"/>
              </a:buClr>
              <a:buSzPts val="3300"/>
            </a:pPr>
            <a:r>
              <a:rPr lang="en" dirty="0">
                <a:latin typeface="Helvetica Neue" panose="020B0604020202020204" charset="0"/>
              </a:rPr>
              <a:t>Bariéry rozšíření telemedicíny v ČR a možnosti řešení</a:t>
            </a:r>
            <a:endParaRPr dirty="0">
              <a:latin typeface="Helvetica Neue" panose="020B06040202020202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6BC372-8562-491F-B9F8-3BFC6D19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Covid-19 pandemie jako katalyzátor TM v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0307DC8-4FD4-49F4-B4FA-09A02DBE9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181" y="1070456"/>
            <a:ext cx="5178752" cy="394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72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1F74D0-F28B-419A-BB8C-A70333BFA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Zdravotní péče v USA/Slovensko (Jan-June 2020)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05C1EB-B4F5-40E0-BE92-8C9E664E3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668" y="1215234"/>
            <a:ext cx="7886700" cy="503826"/>
          </a:xfrm>
        </p:spPr>
        <p:txBody>
          <a:bodyPr/>
          <a:lstStyle/>
          <a:p>
            <a:r>
              <a:rPr lang="cs-CZ" dirty="0"/>
              <a:t>Analýza dat od 16,7 mil. pacientů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D0AE4F9-C6D3-4438-BCBD-076A1D39F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68" y="1666950"/>
            <a:ext cx="3911813" cy="276494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E5D8B90-6A71-4819-A0C5-A4D1EBD7FB3F}"/>
              </a:ext>
            </a:extLst>
          </p:cNvPr>
          <p:cNvSpPr txBox="1"/>
          <p:nvPr/>
        </p:nvSpPr>
        <p:spPr>
          <a:xfrm>
            <a:off x="296668" y="4630993"/>
            <a:ext cx="175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JAMA – 16/11 2020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06F07F7-3398-4D2F-8944-8A7E3CCC4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186" y="1860265"/>
            <a:ext cx="4277146" cy="236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36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85DF7F45-BB6F-49CF-B834-07F58D3B658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6265685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85DF7F45-BB6F-49CF-B834-07F58D3B65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bdélník 3" hidden="1">
            <a:extLst>
              <a:ext uri="{FF2B5EF4-FFF2-40B4-BE49-F238E27FC236}">
                <a16:creationId xmlns:a16="http://schemas.microsoft.com/office/drawing/2014/main" id="{2C606086-6324-4EA1-BEF3-860AE21D8E4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cs-CZ" sz="2000" b="1" dirty="0">
              <a:latin typeface="Helvetica Neue" panose="020B0604020202020204" charset="0"/>
              <a:sym typeface="Helvetica Neue" panose="020B060402020202020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1CF7A0-AE24-4314-B594-09997BD5E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85" y="411956"/>
            <a:ext cx="8479631" cy="856088"/>
          </a:xfrm>
        </p:spPr>
        <p:txBody>
          <a:bodyPr anchor="t"/>
          <a:lstStyle/>
          <a:p>
            <a:r>
              <a:rPr lang="cs-CZ" dirty="0"/>
              <a:t>Blízká budoucnost </a:t>
            </a:r>
            <a:br>
              <a:rPr lang="cs-CZ" dirty="0"/>
            </a:br>
            <a:r>
              <a:rPr lang="cs-CZ" dirty="0"/>
              <a:t>= vzdálená kontrola zdravotního stavu bez fyzické návštěvy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36064B-A1A8-4164-BA5B-4A9717DD4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096" y="1168278"/>
            <a:ext cx="8022104" cy="3464615"/>
          </a:xfr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 marL="126997" indent="0">
              <a:buNone/>
            </a:pPr>
            <a:r>
              <a:rPr lang="cs-CZ" sz="1050" b="1" dirty="0"/>
              <a:t>Kardiologie – poruchy srdečního rytmu, srdeční selhání</a:t>
            </a:r>
          </a:p>
          <a:p>
            <a:pPr marL="676275" lvl="1" indent="-276225">
              <a:spcBef>
                <a:spcPts val="450"/>
              </a:spcBef>
              <a:buNone/>
              <a:tabLst>
                <a:tab pos="742950" algn="l"/>
              </a:tabLst>
            </a:pPr>
            <a:r>
              <a:rPr lang="cs-CZ" sz="1050" dirty="0"/>
              <a:t>Národní telemedicínské centrum, LF UPOL/FN Olomouc</a:t>
            </a:r>
          </a:p>
          <a:p>
            <a:pPr marL="126997" indent="0">
              <a:spcBef>
                <a:spcPts val="1350"/>
              </a:spcBef>
              <a:buNone/>
            </a:pPr>
            <a:r>
              <a:rPr lang="cs-CZ" sz="1050" b="1" dirty="0"/>
              <a:t>ITAREPS</a:t>
            </a:r>
          </a:p>
          <a:p>
            <a:pPr marL="676275" lvl="1" indent="-276225">
              <a:spcBef>
                <a:spcPts val="450"/>
              </a:spcBef>
              <a:buNone/>
              <a:tabLst>
                <a:tab pos="742950" algn="l"/>
              </a:tabLst>
            </a:pPr>
            <a:r>
              <a:rPr lang="cs-CZ" sz="1050" dirty="0"/>
              <a:t>Projekt NUDZ: Monitorování schizofrenie s možností úpravy dávky antipsychotika, existuje zdravotní výkon, ale není úhrada pojišťoven</a:t>
            </a:r>
          </a:p>
          <a:p>
            <a:pPr marL="126997" indent="0">
              <a:spcBef>
                <a:spcPts val="1350"/>
              </a:spcBef>
              <a:buNone/>
            </a:pPr>
            <a:r>
              <a:rPr lang="cs-CZ" sz="1050" b="1" dirty="0"/>
              <a:t>IBD Virtuální konzultace</a:t>
            </a:r>
          </a:p>
          <a:p>
            <a:pPr marL="676275" lvl="1" indent="-276225">
              <a:spcBef>
                <a:spcPts val="450"/>
              </a:spcBef>
              <a:buNone/>
              <a:tabLst>
                <a:tab pos="742950" algn="l"/>
              </a:tabLst>
            </a:pPr>
            <a:r>
              <a:rPr lang="cs-CZ" sz="1050" dirty="0"/>
              <a:t>Projekt ISCARE: Pacientské dotazníky + stanovení </a:t>
            </a:r>
            <a:r>
              <a:rPr lang="cs-CZ" sz="1050" dirty="0" err="1"/>
              <a:t>kalprotektinu</a:t>
            </a:r>
            <a:r>
              <a:rPr lang="cs-CZ" sz="1050" dirty="0"/>
              <a:t> ve stolici – podle výsledku fyzická návštěva</a:t>
            </a:r>
          </a:p>
          <a:p>
            <a:pPr marL="126997" indent="0">
              <a:spcBef>
                <a:spcPts val="1350"/>
              </a:spcBef>
              <a:buNone/>
            </a:pPr>
            <a:r>
              <a:rPr lang="cs-CZ" sz="1050" b="1" dirty="0"/>
              <a:t>COGVIO - MEDEVIO</a:t>
            </a:r>
          </a:p>
          <a:p>
            <a:pPr marL="676275" lvl="1" indent="-276225">
              <a:spcBef>
                <a:spcPts val="450"/>
              </a:spcBef>
              <a:buNone/>
              <a:tabLst>
                <a:tab pos="742950" algn="l"/>
              </a:tabLst>
            </a:pPr>
            <a:r>
              <a:rPr lang="cs-CZ" sz="1050" dirty="0"/>
              <a:t>Revmatoidní artritida – RAPID-3</a:t>
            </a:r>
          </a:p>
          <a:p>
            <a:pPr marL="676275" lvl="1" indent="-276225">
              <a:spcBef>
                <a:spcPts val="450"/>
              </a:spcBef>
              <a:buNone/>
              <a:tabLst>
                <a:tab pos="742950" algn="l"/>
              </a:tabLst>
            </a:pPr>
            <a:r>
              <a:rPr lang="cs-CZ" sz="1050" dirty="0"/>
              <a:t>Psoriáza – DLQI</a:t>
            </a:r>
          </a:p>
          <a:p>
            <a:pPr marL="676275" lvl="1" indent="-276225">
              <a:spcBef>
                <a:spcPts val="450"/>
              </a:spcBef>
              <a:buNone/>
              <a:tabLst>
                <a:tab pos="742950" algn="l"/>
              </a:tabLst>
            </a:pPr>
            <a:r>
              <a:rPr lang="cs-CZ" sz="1050" dirty="0"/>
              <a:t>Diabetes 2. typu</a:t>
            </a:r>
          </a:p>
        </p:txBody>
      </p:sp>
      <p:sp>
        <p:nvSpPr>
          <p:cNvPr id="9" name="Šipka: dvojitá 8">
            <a:extLst>
              <a:ext uri="{FF2B5EF4-FFF2-40B4-BE49-F238E27FC236}">
                <a16:creationId xmlns:a16="http://schemas.microsoft.com/office/drawing/2014/main" id="{167C4C22-010C-404D-BF76-80F3358BB47D}"/>
              </a:ext>
            </a:extLst>
          </p:cNvPr>
          <p:cNvSpPr/>
          <p:nvPr/>
        </p:nvSpPr>
        <p:spPr>
          <a:xfrm>
            <a:off x="452554" y="1217534"/>
            <a:ext cx="191885" cy="275034"/>
          </a:xfrm>
          <a:prstGeom prst="chevron">
            <a:avLst/>
          </a:prstGeom>
          <a:solidFill>
            <a:srgbClr val="5FD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0" name="Šipka: dvojitá 9">
            <a:extLst>
              <a:ext uri="{FF2B5EF4-FFF2-40B4-BE49-F238E27FC236}">
                <a16:creationId xmlns:a16="http://schemas.microsoft.com/office/drawing/2014/main" id="{CC719AA8-A164-43FE-95D8-2D3303C608DA}"/>
              </a:ext>
            </a:extLst>
          </p:cNvPr>
          <p:cNvSpPr/>
          <p:nvPr/>
        </p:nvSpPr>
        <p:spPr>
          <a:xfrm>
            <a:off x="452554" y="1749057"/>
            <a:ext cx="191885" cy="275034"/>
          </a:xfrm>
          <a:prstGeom prst="chevron">
            <a:avLst/>
          </a:prstGeom>
          <a:solidFill>
            <a:srgbClr val="5FD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1" name="Šipka: dvojitá 10">
            <a:extLst>
              <a:ext uri="{FF2B5EF4-FFF2-40B4-BE49-F238E27FC236}">
                <a16:creationId xmlns:a16="http://schemas.microsoft.com/office/drawing/2014/main" id="{5EFB4511-7C5A-4E22-B35F-CDFC3AA4A498}"/>
              </a:ext>
            </a:extLst>
          </p:cNvPr>
          <p:cNvSpPr/>
          <p:nvPr/>
        </p:nvSpPr>
        <p:spPr>
          <a:xfrm>
            <a:off x="452554" y="2394228"/>
            <a:ext cx="191885" cy="275034"/>
          </a:xfrm>
          <a:prstGeom prst="chevron">
            <a:avLst/>
          </a:prstGeom>
          <a:solidFill>
            <a:srgbClr val="5FD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2" name="Šipka: dvojitá 11">
            <a:extLst>
              <a:ext uri="{FF2B5EF4-FFF2-40B4-BE49-F238E27FC236}">
                <a16:creationId xmlns:a16="http://schemas.microsoft.com/office/drawing/2014/main" id="{9E046A64-8028-4466-90B0-8620D1122E31}"/>
              </a:ext>
            </a:extLst>
          </p:cNvPr>
          <p:cNvSpPr/>
          <p:nvPr/>
        </p:nvSpPr>
        <p:spPr>
          <a:xfrm>
            <a:off x="452554" y="2911741"/>
            <a:ext cx="191885" cy="275034"/>
          </a:xfrm>
          <a:prstGeom prst="chevron">
            <a:avLst/>
          </a:prstGeom>
          <a:solidFill>
            <a:srgbClr val="5FD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pic>
        <p:nvPicPr>
          <p:cNvPr id="13" name="Google Shape;220;g9c8d0602fe_0_56">
            <a:extLst>
              <a:ext uri="{FF2B5EF4-FFF2-40B4-BE49-F238E27FC236}">
                <a16:creationId xmlns:a16="http://schemas.microsoft.com/office/drawing/2014/main" id="{83178D3C-E1BF-4570-87E0-B0BB4086EEB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62751" y="4533126"/>
            <a:ext cx="339476" cy="339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0704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44D199-DD1B-4285-9C2F-4BA41C07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ISCARE – IBD Asistent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7B5E776-AEED-4C81-BAD4-F67FFE0C9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0463" y="1341690"/>
            <a:ext cx="7886700" cy="2991028"/>
          </a:xfrm>
        </p:spPr>
        <p:txBody>
          <a:bodyPr/>
          <a:lstStyle/>
          <a:p>
            <a:r>
              <a:rPr lang="cs-CZ" dirty="0"/>
              <a:t>Předobrazem NL – </a:t>
            </a:r>
            <a:r>
              <a:rPr lang="cs-CZ" dirty="0" err="1"/>
              <a:t>MyIBDCoach</a:t>
            </a:r>
            <a:endParaRPr lang="cs-CZ" dirty="0"/>
          </a:p>
          <a:p>
            <a:r>
              <a:rPr lang="cs-CZ" dirty="0"/>
              <a:t>kombinace PRO (pacientské dotazníky + </a:t>
            </a:r>
            <a:r>
              <a:rPr lang="cs-CZ" dirty="0" err="1"/>
              <a:t>CalproSmart</a:t>
            </a:r>
            <a:r>
              <a:rPr lang="cs-CZ" dirty="0"/>
              <a:t>/fekální </a:t>
            </a:r>
            <a:r>
              <a:rPr lang="cs-CZ" dirty="0" err="1"/>
              <a:t>kalprotektin</a:t>
            </a:r>
            <a:r>
              <a:rPr lang="cs-CZ" dirty="0"/>
              <a:t>)</a:t>
            </a:r>
          </a:p>
          <a:p>
            <a:r>
              <a:rPr lang="cs-CZ" dirty="0"/>
              <a:t>CZ RCT, n=131, 12m </a:t>
            </a:r>
            <a:r>
              <a:rPr lang="cs-CZ" dirty="0" err="1"/>
              <a:t>follow</a:t>
            </a:r>
            <a:r>
              <a:rPr lang="cs-CZ" dirty="0"/>
              <a:t>-up: méně návštěv, stejná kvalita života/kompenzace onemocnění, úspora přímých nákladů o 25% (2 060 Kč vs.  2 580 Kč/12 m/pacient)</a:t>
            </a:r>
          </a:p>
          <a:p>
            <a:r>
              <a:rPr lang="cs-CZ" dirty="0"/>
              <a:t>NL RCT, n=909, 12m: úspora 547 EUR/pacienta, nákladově efektivní při kalkulaci </a:t>
            </a:r>
            <a:r>
              <a:rPr lang="cs-CZ" dirty="0" err="1"/>
              <a:t>cost</a:t>
            </a:r>
            <a:r>
              <a:rPr lang="cs-CZ" dirty="0"/>
              <a:t>/QALY</a:t>
            </a:r>
          </a:p>
          <a:p>
            <a:pPr lvl="1"/>
            <a:r>
              <a:rPr lang="cs-CZ" dirty="0"/>
              <a:t>pokles ambulantních návštěv o 36% a hospitalizací o 50% při zvýšení adherence k léčbě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? formalizovaný zdravotní výkon ?</a:t>
            </a:r>
          </a:p>
        </p:txBody>
      </p:sp>
    </p:spTree>
    <p:extLst>
      <p:ext uri="{BB962C8B-B14F-4D97-AF65-F5344CB8AC3E}">
        <p14:creationId xmlns:p14="http://schemas.microsoft.com/office/powerpoint/2010/main" val="399377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BA0B0E-68AD-40DB-B29C-64D4849AB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12" y="79007"/>
            <a:ext cx="6075760" cy="340670"/>
          </a:xfrm>
        </p:spPr>
        <p:txBody>
          <a:bodyPr>
            <a:normAutofit fontScale="90000"/>
          </a:bodyPr>
          <a:lstStyle/>
          <a:p>
            <a:r>
              <a:rPr lang="cs-CZ" sz="2200" dirty="0">
                <a:solidFill>
                  <a:srgbClr val="002060"/>
                </a:solidFill>
              </a:rPr>
              <a:t>Eurobarometr (březen 2017):</a:t>
            </a:r>
            <a:br>
              <a:rPr lang="cs-CZ" dirty="0">
                <a:solidFill>
                  <a:srgbClr val="002060"/>
                </a:solidFill>
              </a:rPr>
            </a:br>
            <a:r>
              <a:rPr lang="cs-CZ" dirty="0">
                <a:solidFill>
                  <a:srgbClr val="002060"/>
                </a:solidFill>
              </a:rPr>
              <a:t>Považujete se za schopné používat digitální technologie?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68816C8-903E-4804-9C36-C1272AA03D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F76619E-5F9B-4B72-A310-D1C1B7556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30" y="1378725"/>
            <a:ext cx="6587409" cy="343406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0214396-F136-408B-95A2-F11A5D121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117" y="3211551"/>
            <a:ext cx="1450134" cy="109457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877C194-EE4D-42FB-BE30-7566087A4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077" y="4436993"/>
            <a:ext cx="2730161" cy="35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1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81BC351-F75E-4EB1-B98E-6D05834F1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72BFDD7-70D6-4BB3-B65B-58DF2B0DC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7326-1927-48C0-BFA7-B0AFE1C889E4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D251E85-2276-483D-A4ED-03236A19F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952" y="165392"/>
            <a:ext cx="6075760" cy="673118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Využili jste v posledních 12 měsících online zdravotní službu?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5EA9192-D47E-4F25-9213-248AA3438D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D8B2F0A-7F5E-48B8-A22F-D81937C0A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15" y="1297542"/>
            <a:ext cx="6807820" cy="343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2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9FE4A-FDBB-D54F-A392-29F54EB64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33" y="25167"/>
            <a:ext cx="7886700" cy="994172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Kdo jsem a proč mluvím do digitalizace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711179-3B29-5D4C-9461-65B5648C4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213" y="889766"/>
            <a:ext cx="6102678" cy="3926883"/>
          </a:xfrm>
        </p:spPr>
        <p:txBody>
          <a:bodyPr>
            <a:normAutofit/>
          </a:bodyPr>
          <a:lstStyle/>
          <a:p>
            <a:r>
              <a:rPr lang="cs-CZ" dirty="0" err="1"/>
              <a:t>iHETA</a:t>
            </a:r>
            <a:endParaRPr lang="cs-CZ" dirty="0"/>
          </a:p>
          <a:p>
            <a:pPr lvl="1"/>
            <a:r>
              <a:rPr lang="cs-CZ" dirty="0">
                <a:hlinkClick r:id="rId2"/>
              </a:rPr>
              <a:t>www.iheta.org</a:t>
            </a:r>
            <a:endParaRPr lang="cs-CZ" dirty="0"/>
          </a:p>
          <a:p>
            <a:pPr lvl="1"/>
            <a:r>
              <a:rPr lang="cs-CZ" dirty="0"/>
              <a:t>Kvalita/efektivita za </a:t>
            </a:r>
            <a:r>
              <a:rPr lang="cs-CZ"/>
              <a:t>rozumnou cenu, potřeba dat</a:t>
            </a:r>
            <a:endParaRPr lang="cs-CZ" dirty="0"/>
          </a:p>
          <a:p>
            <a:pPr marL="342900" lvl="1" indent="0">
              <a:buNone/>
            </a:pPr>
            <a:endParaRPr lang="cs-CZ" dirty="0"/>
          </a:p>
          <a:p>
            <a:r>
              <a:rPr lang="cs-CZ" dirty="0"/>
              <a:t>Otevřené zdravotnictví</a:t>
            </a:r>
          </a:p>
          <a:p>
            <a:pPr lvl="1"/>
            <a:r>
              <a:rPr lang="cs-CZ" dirty="0">
                <a:hlinkClick r:id="rId3"/>
              </a:rPr>
              <a:t>www.otevrenezdravotnictvi.cz</a:t>
            </a:r>
            <a:endParaRPr lang="cs-CZ" dirty="0"/>
          </a:p>
          <a:p>
            <a:pPr lvl="1"/>
            <a:r>
              <a:rPr lang="cs-CZ" dirty="0"/>
              <a:t>Zvýšení zdravotní gramotnosti pacientů/veřejnosti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COGVIO</a:t>
            </a:r>
          </a:p>
          <a:p>
            <a:pPr lvl="1"/>
            <a:r>
              <a:rPr lang="cs-CZ" dirty="0">
                <a:hlinkClick r:id="rId4"/>
              </a:rPr>
              <a:t>www.cogvio.com</a:t>
            </a:r>
            <a:endParaRPr lang="cs-CZ" dirty="0"/>
          </a:p>
          <a:p>
            <a:pPr lvl="1"/>
            <a:r>
              <a:rPr lang="cs-CZ" dirty="0"/>
              <a:t>Digitální technologie/informace/data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C0A467E-D72E-CE4D-B6C2-C69CC48A5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5C3A9C-C0A2-8D44-89A6-CEB64A153BD2}" type="slidenum">
              <a:rPr lang="cs-CZ" smtClean="0"/>
              <a:pPr/>
              <a:t>2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13EE23-046C-6545-B4AB-C926A7DF9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8298" y="889634"/>
            <a:ext cx="1923031" cy="96987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BBA1325-E4BF-0B48-A8CD-BDB9B9B431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4928" y="3781844"/>
            <a:ext cx="1676400" cy="4286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250E75C-D9E9-E746-A366-34382544EA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0527" y="2411188"/>
            <a:ext cx="2221589" cy="50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82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E28725-9090-4D07-8FEE-AF9AFAB5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44" y="165392"/>
            <a:ext cx="6075760" cy="34067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2060"/>
                </a:solidFill>
              </a:rPr>
              <a:t>Chtěli byste mít online přístup ke svým zdravotním záznamům?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35FC4E5-0D3B-4DDF-9256-3F3D61C9E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986415B-0D5C-4C70-9155-CCB4AAE41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481" y="1103617"/>
            <a:ext cx="5256428" cy="3872261"/>
          </a:xfrm>
          <a:prstGeom prst="rect">
            <a:avLst/>
          </a:prstGeom>
        </p:spPr>
      </p:pic>
      <p:sp>
        <p:nvSpPr>
          <p:cNvPr id="3" name="Šipka: doprava 2">
            <a:extLst>
              <a:ext uri="{FF2B5EF4-FFF2-40B4-BE49-F238E27FC236}">
                <a16:creationId xmlns:a16="http://schemas.microsoft.com/office/drawing/2014/main" id="{DF8F7B23-BB06-4835-A100-37E8354352A2}"/>
              </a:ext>
            </a:extLst>
          </p:cNvPr>
          <p:cNvSpPr/>
          <p:nvPr/>
        </p:nvSpPr>
        <p:spPr>
          <a:xfrm>
            <a:off x="1453339" y="2622991"/>
            <a:ext cx="1522142" cy="1839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</p:spTree>
    <p:extLst>
      <p:ext uri="{BB962C8B-B14F-4D97-AF65-F5344CB8AC3E}">
        <p14:creationId xmlns:p14="http://schemas.microsoft.com/office/powerpoint/2010/main" val="336254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0BAC3B-8474-9241-A067-DE1DA5E9E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Realita…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D529DA-930C-E543-BED1-40BC8D0B01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/>
              <a:t>Jen necelých 17% seniorů využívá internet k vyhledávání údajů o zdraví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/>
              <a:t>Jen 1,6% používá nějakou digitální monitorovací technologii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/>
              <a:t>Téměř 40 procent seniorů vnímá jako překážku v používání to, že technologie se vyvíjí příliš rychle a oni s nimi nedokáží držet krok,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3327F06-8F5F-464D-BDFB-AED6A70E5334}"/>
              </a:ext>
            </a:extLst>
          </p:cNvPr>
          <p:cNvSpPr txBox="1"/>
          <p:nvPr/>
        </p:nvSpPr>
        <p:spPr>
          <a:xfrm>
            <a:off x="2330179" y="3812981"/>
            <a:ext cx="67316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Masarykova univerzita, Brno 2019: Seniorům by ke zdraví mohly pomoct technologie. Neumí je ale používat:</a:t>
            </a:r>
            <a:br>
              <a:rPr lang="cs-CZ" sz="1050" dirty="0"/>
            </a:br>
            <a:r>
              <a:rPr lang="cs-CZ" sz="1050" u="sng" dirty="0">
                <a:hlinkClick r:id="rId2"/>
              </a:rPr>
              <a:t>https://www.muni.cz/pro-media/tiskove-zpravy/seniorum-by-ke-zdravi-mohly-pomoct-technologie-neumi-je-ale-pouzivat</a:t>
            </a:r>
            <a:endParaRPr lang="cs-CZ" sz="1050" dirty="0"/>
          </a:p>
          <a:p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740887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FE22602-B719-444A-8085-8F3AFD815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09" y="102929"/>
            <a:ext cx="7886700" cy="994200"/>
          </a:xfrm>
        </p:spPr>
        <p:txBody>
          <a:bodyPr>
            <a:normAutofit/>
          </a:bodyPr>
          <a:lstStyle/>
          <a:p>
            <a:r>
              <a:rPr lang="en-GB" b="1" dirty="0"/>
              <a:t>The Digital Health Society</a:t>
            </a:r>
            <a:r>
              <a:rPr lang="cs-CZ" b="1" dirty="0"/>
              <a:t> </a:t>
            </a:r>
            <a:r>
              <a:rPr lang="et-EE" b="1" dirty="0" err="1"/>
              <a:t>Declaration</a:t>
            </a:r>
            <a:r>
              <a:rPr lang="et-EE" b="1" dirty="0"/>
              <a:t> 2017</a:t>
            </a:r>
            <a:endParaRPr lang="cs-CZ" b="1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28B2BC43-9D80-AA47-AD23-63DA9489C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9009" y="796650"/>
            <a:ext cx="7886700" cy="3263400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https://ec.europa.eu/digital-single-market/en/news/digital-health-society-declaration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C52B728-6BDF-DC4F-A08C-4A55433E178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88408" y="1247686"/>
            <a:ext cx="8101012" cy="3792885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Přijata v průběhu estonského prezidentství EU – podzim 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Očekávané přínosy:</a:t>
            </a:r>
          </a:p>
          <a:p>
            <a:pPr marL="942975" lvl="1" indent="-342900">
              <a:buFont typeface="+mj-lt"/>
              <a:buAutoNum type="arabicPeriod"/>
            </a:pPr>
            <a:r>
              <a:rPr lang="cs-CZ" sz="1700" dirty="0"/>
              <a:t>Zapojení pacientů (</a:t>
            </a:r>
            <a:r>
              <a:rPr lang="cs-CZ" sz="1700" dirty="0" err="1"/>
              <a:t>empowerment</a:t>
            </a:r>
            <a:r>
              <a:rPr lang="cs-CZ" sz="1700" dirty="0"/>
              <a:t> and </a:t>
            </a:r>
            <a:r>
              <a:rPr lang="cs-CZ" sz="1700" dirty="0" err="1"/>
              <a:t>health</a:t>
            </a:r>
            <a:r>
              <a:rPr lang="cs-CZ" sz="1700" dirty="0"/>
              <a:t> </a:t>
            </a:r>
            <a:r>
              <a:rPr lang="cs-CZ" sz="1700" dirty="0" err="1"/>
              <a:t>education</a:t>
            </a:r>
            <a:r>
              <a:rPr lang="cs-CZ" sz="1700" dirty="0"/>
              <a:t>) a zlepšení zdravotní gramotnosti, </a:t>
            </a:r>
            <a:r>
              <a:rPr lang="cs-CZ" sz="1700" b="1" dirty="0"/>
              <a:t>přístup k osobním zdravotním datům umožní pacientům hrát aktivní roli</a:t>
            </a:r>
          </a:p>
          <a:p>
            <a:pPr marL="942975" lvl="1" indent="-342900">
              <a:buFont typeface="+mj-lt"/>
              <a:buAutoNum type="arabicPeriod"/>
            </a:pPr>
            <a:r>
              <a:rPr lang="cs-CZ" sz="1700" dirty="0"/>
              <a:t>Lepší </a:t>
            </a:r>
            <a:r>
              <a:rPr lang="cs-CZ" sz="1700" b="1" dirty="0"/>
              <a:t>komunikace a orientace ve zdravotních službách </a:t>
            </a:r>
            <a:r>
              <a:rPr lang="cs-CZ" sz="1700" dirty="0"/>
              <a:t>(</a:t>
            </a:r>
            <a:r>
              <a:rPr lang="cs-CZ" sz="1700" dirty="0" err="1"/>
              <a:t>inclusiveness</a:t>
            </a:r>
            <a:r>
              <a:rPr lang="cs-CZ" sz="1700" dirty="0"/>
              <a:t> and </a:t>
            </a:r>
            <a:r>
              <a:rPr lang="cs-CZ" sz="1700" dirty="0" err="1"/>
              <a:t>equality</a:t>
            </a:r>
            <a:r>
              <a:rPr lang="cs-CZ" sz="1700" dirty="0"/>
              <a:t>)</a:t>
            </a:r>
          </a:p>
          <a:p>
            <a:pPr marL="942975" lvl="1" indent="-342900">
              <a:buFont typeface="+mj-lt"/>
              <a:buAutoNum type="arabicPeriod"/>
            </a:pPr>
            <a:r>
              <a:rPr lang="cs-CZ" sz="1700" b="1" dirty="0"/>
              <a:t>Personalizace prevence, diagnostiky a léčby využitím pacientských dat </a:t>
            </a:r>
            <a:r>
              <a:rPr lang="cs-CZ" sz="1700" dirty="0"/>
              <a:t>(</a:t>
            </a:r>
            <a:r>
              <a:rPr lang="cs-CZ" sz="1700" dirty="0" err="1"/>
              <a:t>personalised</a:t>
            </a:r>
            <a:r>
              <a:rPr lang="cs-CZ" sz="1700" dirty="0"/>
              <a:t> </a:t>
            </a:r>
            <a:r>
              <a:rPr lang="cs-CZ" sz="1700" dirty="0" err="1"/>
              <a:t>health</a:t>
            </a:r>
            <a:r>
              <a:rPr lang="cs-CZ" sz="1700" dirty="0"/>
              <a:t>)</a:t>
            </a:r>
          </a:p>
          <a:p>
            <a:pPr marL="942975" lvl="1" indent="-342900">
              <a:buFont typeface="+mj-lt"/>
              <a:buAutoNum type="arabicPeriod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Co by měly dělat členské státy:</a:t>
            </a:r>
          </a:p>
          <a:p>
            <a:pPr marL="942975" lvl="1" indent="-342900"/>
            <a:r>
              <a:rPr lang="en-GB" sz="1500" i="1" dirty="0"/>
              <a:t>Member States should also </a:t>
            </a:r>
            <a:r>
              <a:rPr lang="en-GB" sz="1500" b="1" i="1" dirty="0"/>
              <a:t>raise awareness of the society through communication campaigns, targeted to citizens</a:t>
            </a:r>
            <a:r>
              <a:rPr lang="en-GB" sz="1500" i="1" dirty="0"/>
              <a:t> but also to health and social care professionals, about successful existing eHealth solutions and their results. </a:t>
            </a:r>
            <a:endParaRPr lang="cs-CZ" sz="1500" i="1" dirty="0"/>
          </a:p>
          <a:p>
            <a:pPr marL="942975" lvl="1" indent="-342900"/>
            <a:r>
              <a:rPr lang="en-GB" sz="1500" i="1" dirty="0"/>
              <a:t>Member States should review their regulations and legal framework, in order </a:t>
            </a:r>
            <a:r>
              <a:rPr lang="en-GB" sz="1500" b="1" i="1" dirty="0"/>
              <a:t>to assure citizens, patients and health professionals that even in a digital format, the patient-doctor confidentiality is still guaranteed</a:t>
            </a:r>
            <a:endParaRPr lang="cs-CZ" sz="1500" b="1" i="1" dirty="0"/>
          </a:p>
          <a:p>
            <a:pPr marL="942975" lvl="1" indent="-34290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8628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960DF4-5789-464E-B2C2-06E6E328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47" y="-140097"/>
            <a:ext cx="7886700" cy="994172"/>
          </a:xfrm>
        </p:spPr>
        <p:txBody>
          <a:bodyPr/>
          <a:lstStyle/>
          <a:p>
            <a:r>
              <a:rPr lang="cs-CZ" b="1" dirty="0" err="1">
                <a:solidFill>
                  <a:srgbClr val="002060"/>
                </a:solidFill>
              </a:rPr>
              <a:t>eHealth</a:t>
            </a:r>
            <a:r>
              <a:rPr lang="cs-CZ" b="1" dirty="0">
                <a:solidFill>
                  <a:srgbClr val="002060"/>
                </a:solidFill>
              </a:rPr>
              <a:t> vysoko na agendě EU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C2DEF7-01A4-B645-81D7-7A840BDEF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8" y="1985427"/>
            <a:ext cx="3209925" cy="14287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880F74A-9F57-5740-997B-DDDB0F9BF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054" y="594707"/>
            <a:ext cx="3276600" cy="2667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02DAED1-664F-0D48-AAD9-85BC1DDE9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6" y="3493344"/>
            <a:ext cx="2993106" cy="39627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6BAECD4-774A-D147-BBC8-3A74E3229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365" y="4014766"/>
            <a:ext cx="1457325" cy="8858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978A229-49D9-7E4D-BEB7-054BF989A5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8368" y="3414177"/>
            <a:ext cx="2514600" cy="56197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2D94982-6976-7049-911A-74301F88B9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0" y="3976152"/>
            <a:ext cx="1219200" cy="11811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768B351-AB91-4A4A-BF8B-56F443F76C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3629" y="3414177"/>
            <a:ext cx="3370371" cy="48280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A0261C6-FF8A-8F4A-8D1B-D4C2603251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67050" y="3889614"/>
            <a:ext cx="1295400" cy="12954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97699AD-2603-504E-92A9-760546377D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3122" y="594707"/>
            <a:ext cx="4781157" cy="134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26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22F5FD-4C6F-405E-9288-05048FAD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2060"/>
                </a:solidFill>
              </a:rPr>
              <a:t>Evropská komise 25.dubna 2018/[COM(2018) 233 </a:t>
            </a:r>
            <a:r>
              <a:rPr lang="cs-CZ" dirty="0" err="1">
                <a:solidFill>
                  <a:srgbClr val="002060"/>
                </a:solidFill>
              </a:rPr>
              <a:t>final</a:t>
            </a:r>
            <a:r>
              <a:rPr lang="cs-CZ" dirty="0">
                <a:solidFill>
                  <a:srgbClr val="002060"/>
                </a:solidFill>
              </a:rPr>
              <a:t>]  </a:t>
            </a:r>
            <a:br>
              <a:rPr lang="cs-CZ" b="1" dirty="0">
                <a:solidFill>
                  <a:srgbClr val="002060"/>
                </a:solidFill>
              </a:rPr>
            </a:br>
            <a:r>
              <a:rPr lang="en-US" sz="2325" dirty="0">
                <a:solidFill>
                  <a:srgbClr val="002060"/>
                </a:solidFill>
              </a:rPr>
              <a:t>on enabling the digital transformation of health and care in the Digital Single Market;</a:t>
            </a:r>
            <a:r>
              <a:rPr lang="cs-CZ" sz="2325" dirty="0">
                <a:solidFill>
                  <a:srgbClr val="002060"/>
                </a:solidFill>
              </a:rPr>
              <a:t> </a:t>
            </a:r>
            <a:r>
              <a:rPr lang="en-US" sz="2325" dirty="0">
                <a:solidFill>
                  <a:srgbClr val="002060"/>
                </a:solidFill>
              </a:rPr>
              <a:t>empowering citizens and building a healthier society</a:t>
            </a:r>
            <a:endParaRPr lang="cs-CZ" sz="2325" dirty="0">
              <a:solidFill>
                <a:srgbClr val="00206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7EA2FF-1631-4329-8D3E-FDF7ACECD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497" y="1606256"/>
            <a:ext cx="7886700" cy="3263400"/>
          </a:xfrm>
        </p:spPr>
        <p:txBody>
          <a:bodyPr>
            <a:normAutofit/>
          </a:bodyPr>
          <a:lstStyle/>
          <a:p>
            <a:r>
              <a:rPr lang="cs-CZ" dirty="0"/>
              <a:t>„</a:t>
            </a:r>
            <a:r>
              <a:rPr lang="cs-CZ" i="1" dirty="0"/>
              <a:t>Údaje jsou </a:t>
            </a:r>
            <a:r>
              <a:rPr lang="cs-CZ" b="1" i="1" dirty="0"/>
              <a:t>klíčovým předpokladem digitální transformace</a:t>
            </a:r>
            <a:r>
              <a:rPr lang="cs-CZ" i="1" dirty="0"/>
              <a:t>. Zdravotní údaje mohou být k dispozici v různých formách a v jednotlivých členských státech nebo v rámci vnitrostátních systémů zdravotní péče nejsou spravovány stejným způsobem. </a:t>
            </a:r>
            <a:r>
              <a:rPr lang="cs-CZ" b="1" i="1" dirty="0"/>
              <a:t>Často k nim dokonce nemají přístup ani samotní pacienti </a:t>
            </a:r>
            <a:r>
              <a:rPr lang="cs-CZ" i="1" dirty="0"/>
              <a:t>či veřejné orgány, zdravotničtí či výzkumní pracovníci, kterým by pomohly v oblasti rozvoje a poskytování lepší diagnostiky, léčby či individualizované péče. Dokonce i tehdy, když jsou zdravotní údaje k dispozici, </a:t>
            </a:r>
            <a:r>
              <a:rPr lang="cs-CZ" b="1" i="1" dirty="0"/>
              <a:t>závisí často jejich použití na technologiích, které nejsou interoperabilní, což brání jejich širokému využití.</a:t>
            </a:r>
            <a:r>
              <a:rPr lang="cs-CZ" b="1" dirty="0"/>
              <a:t>“ </a:t>
            </a:r>
          </a:p>
          <a:p>
            <a:endParaRPr lang="cs-CZ" dirty="0"/>
          </a:p>
          <a:p>
            <a:r>
              <a:rPr lang="cs-CZ" i="1" dirty="0"/>
              <a:t>„</a:t>
            </a:r>
            <a:r>
              <a:rPr lang="cs-CZ" b="1" i="1" dirty="0"/>
              <a:t>Občané by v podstatě měli mít bezpečný přístup k souhrnným elektronickým záznamům o svých zdravotních údajích, a to z jakéhokoli místa v EU</a:t>
            </a:r>
            <a:r>
              <a:rPr lang="cs-CZ" i="1" dirty="0"/>
              <a:t>. Měli by nadále mít kontrolu nad svými zdravotními údaji a měli by mít možnost sdílet je bezpečným způsobem s oprávněnými subjekty (za účelem lékařského ošetření, preventivních služeb, výzkumu nebo k jakémukoli jinému účelu, který považují za vhodný). To by mělo platit bez ohledu na to, kde se údaje nacházejí, a v souladu s právními předpisy o ochraně údajů. Mělo by být zabráněno neoprávněnému přístupu.“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0852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7BD49AD3-2856-42AB-AE71-FD672284B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781"/>
            <a:ext cx="7886700" cy="994200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Právo pacientů/pojištěnců na přístup ke „své“ dokumentaci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D0D76662-5A91-4432-B7B9-FDAF676D5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07981"/>
            <a:ext cx="7886700" cy="3904678"/>
          </a:xfrm>
        </p:spPr>
        <p:txBody>
          <a:bodyPr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cs-CZ" b="1" dirty="0"/>
              <a:t>372/2011 Sb. – Zákon o zdravotních službách - §65</a:t>
            </a:r>
          </a:p>
          <a:p>
            <a:pPr marL="857250" lvl="1"/>
            <a:r>
              <a:rPr lang="cs-CZ" dirty="0"/>
              <a:t>Nahlížení do zdravotnické dokumentace v listinné i elektronické podobě a možné pořizování výpisů nebo kopií z této dokumentace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s-CZ" b="1" dirty="0"/>
              <a:t>48/1997 Sb.  – Zákon o veřejném zdravotním pojištění - §11, §43</a:t>
            </a:r>
          </a:p>
          <a:p>
            <a:pPr marL="857250" lvl="1"/>
            <a:r>
              <a:rPr lang="cs-CZ" dirty="0"/>
              <a:t>Jako pojištěnec má subjekt údajů právo na poskytnutí informací od zdravotní pojišťovny o jemu poskytnutých hrazených službách </a:t>
            </a:r>
          </a:p>
          <a:p>
            <a:pPr marL="857250" lvl="1"/>
            <a:r>
              <a:rPr lang="cs-CZ" dirty="0"/>
              <a:t>Na žádost pojištěnce je pak zdravotní pojišťovna navíc povinna zajistit také dálkový přístup k jeho osobnímu účtu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s-CZ" b="1" dirty="0"/>
              <a:t>Nařízení GDPR – článek 15, recitál 63 – přístup k osobním údajům</a:t>
            </a:r>
          </a:p>
          <a:p>
            <a:pPr marL="857250" lvl="1"/>
            <a:r>
              <a:rPr lang="cs-CZ" i="1" dirty="0"/>
              <a:t>„ To zahrnuje právo subjektů údajů na přístup k údajům o svém zdravotním stavu, například k údajům ve své lékařské dokumentaci, která obsahuje například informace o diagnóze, výsledky vyšetření, posudky ošetřujících lékařů a údaje o veškeré léčbě a provedených ošetřeních nebo zákrocích.</a:t>
            </a:r>
            <a:r>
              <a:rPr lang="cs-CZ" dirty="0"/>
              <a:t>“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5866C7-F32B-4447-92BF-F0E60BD4B97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188913"/>
            <a:ext cx="522288" cy="114300"/>
          </a:xfrm>
        </p:spPr>
        <p:txBody>
          <a:bodyPr/>
          <a:lstStyle/>
          <a:p>
            <a:fld id="{80747326-1927-48C0-BFA7-B0AFE1C889E4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0133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C2EA5E-46D3-4C00-9E29-974E7B909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Zákon o právu na digitální služby 12/2020 Sb.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FAC0ED-0370-43F0-88C8-6B64809F5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182" y="1345971"/>
            <a:ext cx="7886700" cy="3263400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§3: Právo na digitální službu</a:t>
            </a:r>
          </a:p>
          <a:p>
            <a:r>
              <a:rPr lang="cs-CZ" b="1" dirty="0"/>
              <a:t>(1)</a:t>
            </a:r>
            <a:r>
              <a:rPr lang="cs-CZ" dirty="0"/>
              <a:t> Uživatel služby má </a:t>
            </a:r>
            <a:r>
              <a:rPr lang="cs-CZ" dirty="0">
                <a:solidFill>
                  <a:schemeClr val="accent1"/>
                </a:solidFill>
              </a:rPr>
              <a:t>právo využívat digitální službu </a:t>
            </a:r>
            <a:r>
              <a:rPr lang="cs-CZ" dirty="0"/>
              <a:t>a orgán veřejné moci má </a:t>
            </a:r>
            <a:r>
              <a:rPr lang="cs-CZ" dirty="0">
                <a:solidFill>
                  <a:schemeClr val="accent1"/>
                </a:solidFill>
              </a:rPr>
              <a:t>povinnost poskytovat digitální službu.</a:t>
            </a:r>
          </a:p>
          <a:p>
            <a:endParaRPr lang="cs-CZ" dirty="0">
              <a:solidFill>
                <a:schemeClr val="accent1"/>
              </a:solidFill>
            </a:endParaRPr>
          </a:p>
          <a:p>
            <a:r>
              <a:rPr lang="cs-CZ" b="1" dirty="0"/>
              <a:t>§ 4: Právo činit digitální úkon</a:t>
            </a:r>
          </a:p>
          <a:p>
            <a:r>
              <a:rPr lang="cs-CZ" b="1" dirty="0"/>
              <a:t>(2)</a:t>
            </a:r>
            <a:r>
              <a:rPr lang="cs-CZ" dirty="0"/>
              <a:t> Nestanoví-li zákon výslovně závaznou podobu úkonu vůči orgánu veřejné moci, má uživatel služby právo činit úkon jako digitální úkon.</a:t>
            </a:r>
            <a:endParaRPr lang="cs-CZ" dirty="0">
              <a:solidFill>
                <a:schemeClr val="accent1"/>
              </a:solidFill>
            </a:endParaRPr>
          </a:p>
          <a:p>
            <a:endParaRPr lang="cs-CZ" dirty="0"/>
          </a:p>
          <a:p>
            <a:r>
              <a:rPr lang="cs-CZ" b="1" dirty="0"/>
              <a:t>§ 13: Právo na technologickou neutralitu</a:t>
            </a:r>
          </a:p>
          <a:p>
            <a:r>
              <a:rPr lang="cs-CZ" b="1" dirty="0"/>
              <a:t>(1)</a:t>
            </a:r>
            <a:r>
              <a:rPr lang="cs-CZ" dirty="0"/>
              <a:t> Orgán veřejné moci zpřístupní digitální službu uživateli služby </a:t>
            </a:r>
            <a:r>
              <a:rPr lang="cs-CZ" dirty="0">
                <a:solidFill>
                  <a:schemeClr val="accent1"/>
                </a:solidFill>
              </a:rPr>
              <a:t>bez závislosti na konkrétní platformě či technologii</a:t>
            </a:r>
            <a:r>
              <a:rPr lang="cs-CZ" dirty="0"/>
              <a:t>, ledaže by takové řešení bylo nepřiměřeně ekonomicky náročné, nesplňovalo požadavky na bezpečnost informačního systému veřejné správy nebo mu bránil jiný právním předpisem chráněný veřejný zájem.</a:t>
            </a:r>
          </a:p>
          <a:p>
            <a:r>
              <a:rPr lang="cs-CZ" b="1" dirty="0"/>
              <a:t>(2)</a:t>
            </a:r>
            <a:r>
              <a:rPr lang="cs-CZ" dirty="0"/>
              <a:t> Orgán veřejné moci poskytne uživateli výstupy digitální služby </a:t>
            </a:r>
            <a:r>
              <a:rPr lang="cs-CZ" dirty="0">
                <a:solidFill>
                  <a:schemeClr val="accent1"/>
                </a:solidFill>
              </a:rPr>
              <a:t>v otevřeném, a je-li to možné, též strojově čitelném formátu.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2210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4ED87-39FB-41A8-9FE2-028C4C261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100" b="1" dirty="0">
                <a:solidFill>
                  <a:srgbClr val="0070C0"/>
                </a:solidFill>
              </a:rPr>
              <a:t>Co může digitalizace a telemedicína přinést pacientům </a:t>
            </a:r>
            <a:br>
              <a:rPr lang="cs-CZ" sz="2100" b="1" dirty="0">
                <a:solidFill>
                  <a:srgbClr val="0070C0"/>
                </a:solidFill>
              </a:rPr>
            </a:br>
            <a:r>
              <a:rPr lang="cs-CZ" sz="2100" b="1" dirty="0">
                <a:solidFill>
                  <a:srgbClr val="0070C0"/>
                </a:solidFill>
              </a:rPr>
              <a:t>(reálně, fakt nekecám…)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AD0974-F79D-4DEF-9EE1-63C7DF15B1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cs-CZ" sz="1800" dirty="0"/>
              <a:t>Více pohodlí</a:t>
            </a:r>
          </a:p>
          <a:p>
            <a:pPr marL="385763" indent="-385763">
              <a:buFont typeface="+mj-lt"/>
              <a:buAutoNum type="arabicPeriod"/>
            </a:pPr>
            <a:r>
              <a:rPr lang="cs-CZ" sz="1800" dirty="0"/>
              <a:t>Úspora času (nemusí cestovat)</a:t>
            </a:r>
          </a:p>
          <a:p>
            <a:pPr marL="385763" indent="-385763">
              <a:buFont typeface="+mj-lt"/>
              <a:buAutoNum type="arabicPeriod"/>
            </a:pPr>
            <a:r>
              <a:rPr lang="cs-CZ" sz="1800" dirty="0"/>
              <a:t>Více času stráveného s lékařem (lékař léčí, netelefonuje)</a:t>
            </a:r>
          </a:p>
          <a:p>
            <a:pPr marL="385763" indent="-385763">
              <a:buFont typeface="+mj-lt"/>
              <a:buAutoNum type="arabicPeriod"/>
            </a:pPr>
            <a:r>
              <a:rPr lang="cs-CZ" sz="1800" dirty="0"/>
              <a:t>Kontrolu nad svým onemocněním a léčbou </a:t>
            </a:r>
          </a:p>
          <a:p>
            <a:pPr marL="385763" indent="-385763">
              <a:buFont typeface="+mj-lt"/>
              <a:buAutoNum type="arabicPeriod"/>
            </a:pPr>
            <a:r>
              <a:rPr lang="cs-CZ" sz="1800" dirty="0"/>
              <a:t>Kontrolu a přístup ke svým zdravotním datům </a:t>
            </a:r>
          </a:p>
          <a:p>
            <a:pPr marL="385763" indent="-385763">
              <a:buFont typeface="+mj-lt"/>
              <a:buAutoNum type="arabicPeriod"/>
            </a:pPr>
            <a:r>
              <a:rPr lang="cs-CZ" sz="1800" dirty="0"/>
              <a:t>Více informací/edukaci/zdravotní gramotnost</a:t>
            </a:r>
          </a:p>
        </p:txBody>
      </p:sp>
    </p:spTree>
    <p:extLst>
      <p:ext uri="{BB962C8B-B14F-4D97-AF65-F5344CB8AC3E}">
        <p14:creationId xmlns:p14="http://schemas.microsoft.com/office/powerpoint/2010/main" val="864210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305B"/>
              </a:buClr>
              <a:buSzPts val="2300"/>
              <a:buFont typeface="Helvetica Neue"/>
              <a:buNone/>
            </a:pPr>
            <a:r>
              <a:rPr lang="cs-CZ" dirty="0"/>
              <a:t>Proč může být rok 2021 pro telemedicínu zlomový</a:t>
            </a:r>
            <a:r>
              <a:rPr lang="en" dirty="0"/>
              <a:t>?</a:t>
            </a:r>
            <a:endParaRPr dirty="0"/>
          </a:p>
        </p:txBody>
      </p:sp>
      <p:sp>
        <p:nvSpPr>
          <p:cNvPr id="270" name="Google Shape;270;p11"/>
          <p:cNvSpPr txBox="1">
            <a:spLocks noGrp="1"/>
          </p:cNvSpPr>
          <p:nvPr>
            <p:ph type="body" idx="1"/>
          </p:nvPr>
        </p:nvSpPr>
        <p:spPr>
          <a:xfrm>
            <a:off x="535781" y="1268044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46990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lang="cs-CZ" b="1" dirty="0"/>
              <a:t>Zvýšená poptávka </a:t>
            </a:r>
            <a:r>
              <a:rPr lang="cs-CZ" dirty="0"/>
              <a:t>na obou stranách (Covid-19)</a:t>
            </a:r>
            <a:endParaRPr dirty="0"/>
          </a:p>
          <a:p>
            <a:pPr marL="914400" lvl="1" indent="-3302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</a:pPr>
            <a:r>
              <a:rPr lang="cs-CZ" dirty="0"/>
              <a:t>Pacienti se snaží vyhnat osobním kontaktům, pokud je to možné a také šetřit čas</a:t>
            </a:r>
          </a:p>
          <a:p>
            <a:pPr marL="914400" lvl="1" indent="-3302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</a:pPr>
            <a:r>
              <a:rPr lang="cs-CZ" dirty="0"/>
              <a:t>Lékaři jsou přetížení a hledají kapacity/úsporu času/zefektivnění komunikace</a:t>
            </a:r>
            <a:endParaRPr dirty="0"/>
          </a:p>
          <a:p>
            <a:pPr marL="46990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lang="cs-CZ" dirty="0"/>
              <a:t>V roce 2020 ZP vydali více </a:t>
            </a:r>
            <a:r>
              <a:rPr lang="cs-CZ" b="1" dirty="0"/>
              <a:t>telemedicínských kódů </a:t>
            </a:r>
            <a:r>
              <a:rPr lang="cs-CZ" dirty="0"/>
              <a:t>než za posledních 10 let a tento trend bude pokračovat</a:t>
            </a:r>
          </a:p>
          <a:p>
            <a:pPr marL="46990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lang="cs-CZ" dirty="0"/>
              <a:t>Konečně (snad) dojde k </a:t>
            </a:r>
            <a:r>
              <a:rPr lang="cs-CZ" b="1" dirty="0"/>
              <a:t>nezbytnému legislativnímu rámci</a:t>
            </a:r>
            <a:endParaRPr b="1" dirty="0"/>
          </a:p>
          <a:p>
            <a:pPr marL="914400" lvl="1" indent="-3302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</a:pPr>
            <a:r>
              <a:rPr lang="cs-CZ" dirty="0"/>
              <a:t>Zákon o elektronizaci v Parlamentu</a:t>
            </a:r>
          </a:p>
          <a:p>
            <a:pPr marL="914400" lvl="1" indent="-3302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</a:pPr>
            <a:r>
              <a:rPr lang="cs-CZ" dirty="0"/>
              <a:t>Kyberbezpečnost a ochrana osobních údajů je brána vážně (MZ ČR, NUKIB, GDPR)</a:t>
            </a:r>
          </a:p>
          <a:p>
            <a:pPr marL="46990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lang="cs-CZ" b="1" dirty="0"/>
              <a:t>Bankovní identitu </a:t>
            </a:r>
            <a:r>
              <a:rPr lang="cs-CZ" dirty="0"/>
              <a:t>mohou používat i jiní poskytovatelé digitálních služeb (5 mil. obyvatel)</a:t>
            </a:r>
          </a:p>
          <a:p>
            <a:pPr marL="46990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lang="cs-CZ" dirty="0"/>
              <a:t>Zdravotní pojišťovny konečně začali s </a:t>
            </a:r>
            <a:r>
              <a:rPr lang="cs-CZ" b="1" dirty="0"/>
              <a:t>modely úhrady za kvalitu</a:t>
            </a:r>
            <a:r>
              <a:rPr lang="cs-CZ" dirty="0"/>
              <a:t> a kvalitou jsou dobře léčení pacienti</a:t>
            </a:r>
            <a:endParaRPr dirty="0"/>
          </a:p>
          <a:p>
            <a:pPr marL="12700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</a:pPr>
            <a:r>
              <a:rPr lang="en" dirty="0"/>
              <a:t>	</a:t>
            </a:r>
            <a:endParaRPr dirty="0"/>
          </a:p>
          <a:p>
            <a:pPr marL="469900" lvl="0" indent="-2413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None/>
            </a:pPr>
            <a:endParaRPr dirty="0"/>
          </a:p>
          <a:p>
            <a:pPr marL="469900" lvl="0" indent="-2413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None/>
            </a:pPr>
            <a:endParaRPr dirty="0"/>
          </a:p>
          <a:p>
            <a:pPr marL="469900" lvl="0" indent="-2413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6D5BC-456E-4CD1-9412-22BDA6083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Otázky/podněty od přihlášených účastníků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B1DB8F-8712-4AD9-98C2-11120E7699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cs-CZ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1) Je vůbec reálné pokoušet se o elektronizaci a telemedicínu v českých podmínkách vzhledem ke znalostem "průměrného" lékaře (věk, počítačová gramotnost, softwarové a především hardwarové) vybavení?</a:t>
            </a:r>
            <a:endParaRPr lang="cs-CZ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cs-CZ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2) elektronizace přívětivá pro seniory!!!, nutnost přizpůsobivosti ze strany zdravotníků!!</a:t>
            </a:r>
            <a:endParaRPr lang="cs-CZ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cs-CZ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3) Elektronizace a léčba duševně nemocných.</a:t>
            </a:r>
            <a:endParaRPr lang="cs-CZ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cs-CZ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4) Někteří lékaři - onkologové realizují kontroly u svých pacientů, které dobře znají vzdáleně, na základě došlých vyšetření. Někteří to odmítají a trvají na fyzickém vyšetření, které je ale mnohdy formální a je to spíše nechuť k technologiím. Pro řadu pacientů v karanténě je to problém, odkládání. A řada se dlouhodobě bojí do nemocnice a pak kontrolu sami odkládají. Aktuálně lékař pacientovi vyhovět nemusí? Je to čistě na rozhodnutí lékaře?</a:t>
            </a:r>
            <a:endParaRPr lang="cs-CZ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826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F145E66E-5DF2-438C-B81C-609C408874F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2731320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F145E66E-5DF2-438C-B81C-609C408874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 hidden="1">
            <a:extLst>
              <a:ext uri="{FF2B5EF4-FFF2-40B4-BE49-F238E27FC236}">
                <a16:creationId xmlns:a16="http://schemas.microsoft.com/office/drawing/2014/main" id="{FAC27E3D-39F9-4C11-A635-F85C6A8C5E4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cs-CZ" sz="2000" b="1" dirty="0">
              <a:latin typeface="Helvetica Neue" panose="020B0604020202020204" charset="0"/>
              <a:sym typeface="Helvetica Neue" panose="020B060402020202020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4989175-4020-4143-8070-825FF843B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85" y="411956"/>
            <a:ext cx="8479631" cy="856088"/>
          </a:xfrm>
        </p:spPr>
        <p:txBody>
          <a:bodyPr anchor="t"/>
          <a:lstStyle/>
          <a:p>
            <a:r>
              <a:rPr lang="cs-CZ" dirty="0">
                <a:latin typeface="Helvetica Neue" panose="020B0604020202020204" charset="0"/>
              </a:rPr>
              <a:t>COVID 3x rizika a 3x výzvy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F357B9-1834-4AD9-B189-AD18B4B96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185" y="1268044"/>
            <a:ext cx="8479631" cy="3364575"/>
          </a:xfrm>
        </p:spPr>
        <p:txBody>
          <a:bodyPr>
            <a:normAutofit/>
          </a:bodyPr>
          <a:lstStyle/>
          <a:p>
            <a:pPr marL="758681" lvl="1" indent="-342892">
              <a:buFont typeface="Arial" panose="020B0604020202020204" pitchFamily="34" charset="0"/>
              <a:buChar char="•"/>
            </a:pPr>
            <a:r>
              <a:rPr lang="cs-CZ" dirty="0">
                <a:latin typeface="Helvetica Neue" panose="020B0604020202020204" charset="0"/>
              </a:rPr>
              <a:t>Omezení zdravotní péče a možné zanedbání zdravotního stavu (např. chronicky nemocní, onkologická prevence)</a:t>
            </a:r>
          </a:p>
          <a:p>
            <a:pPr marL="758681" lvl="1" indent="-342892">
              <a:buFont typeface="Arial" panose="020B0604020202020204" pitchFamily="34" charset="0"/>
              <a:buChar char="•"/>
            </a:pPr>
            <a:r>
              <a:rPr lang="cs-CZ" dirty="0">
                <a:latin typeface="Helvetica Neue" panose="020B0604020202020204" charset="0"/>
              </a:rPr>
              <a:t>Propad financování v důsledku snížení výběru zdravotního pojištění</a:t>
            </a:r>
          </a:p>
          <a:p>
            <a:pPr marL="758681" lvl="1" indent="-342892">
              <a:buFont typeface="Arial" panose="020B0604020202020204" pitchFamily="34" charset="0"/>
              <a:buChar char="•"/>
            </a:pPr>
            <a:r>
              <a:rPr lang="cs-CZ" dirty="0">
                <a:latin typeface="Helvetica Neue" panose="020B0604020202020204" charset="0"/>
              </a:rPr>
              <a:t>Zastavení/zpomalení reforem, které mají zvýraznit kvalitu péče</a:t>
            </a:r>
          </a:p>
          <a:p>
            <a:pPr marL="415790" lvl="1" indent="0">
              <a:buNone/>
            </a:pPr>
            <a:endParaRPr lang="cs-CZ" dirty="0">
              <a:latin typeface="Helvetica Neue" panose="020B0604020202020204" charset="0"/>
            </a:endParaRPr>
          </a:p>
          <a:p>
            <a:pPr marL="415790" lvl="1" indent="0">
              <a:buNone/>
            </a:pPr>
            <a:endParaRPr lang="cs-CZ" dirty="0">
              <a:latin typeface="Helvetica Neue" panose="020B0604020202020204" charset="0"/>
            </a:endParaRPr>
          </a:p>
          <a:p>
            <a:pPr marL="758681" lvl="1" indent="-342892">
              <a:buFont typeface="Arial" panose="020B0604020202020204" pitchFamily="34" charset="0"/>
              <a:buChar char="•"/>
            </a:pPr>
            <a:r>
              <a:rPr lang="cs-CZ" b="1" dirty="0">
                <a:latin typeface="Helvetica Neue" panose="020B0604020202020204" charset="0"/>
              </a:rPr>
              <a:t>Rozšíření telemedicíny, akcelerace digitalizace/</a:t>
            </a:r>
            <a:r>
              <a:rPr lang="cs-CZ" b="1" dirty="0" err="1">
                <a:latin typeface="Helvetica Neue" panose="020B0604020202020204" charset="0"/>
              </a:rPr>
              <a:t>eHealth</a:t>
            </a:r>
            <a:endParaRPr lang="cs-CZ" b="1" dirty="0">
              <a:latin typeface="Helvetica Neue" panose="020B0604020202020204" charset="0"/>
            </a:endParaRPr>
          </a:p>
          <a:p>
            <a:pPr marL="758681" lvl="1" indent="-342892">
              <a:buFont typeface="Arial" panose="020B0604020202020204" pitchFamily="34" charset="0"/>
              <a:buChar char="•"/>
            </a:pPr>
            <a:r>
              <a:rPr lang="cs-CZ" dirty="0">
                <a:latin typeface="Helvetica Neue" panose="020B0604020202020204" charset="0"/>
              </a:rPr>
              <a:t>Racionální úspory v čerpání zdravotní péče</a:t>
            </a:r>
          </a:p>
          <a:p>
            <a:pPr marL="758681" lvl="1" indent="-342892">
              <a:buFont typeface="Arial" panose="020B0604020202020204" pitchFamily="34" charset="0"/>
              <a:buChar char="•"/>
            </a:pPr>
            <a:r>
              <a:rPr lang="cs-CZ" dirty="0">
                <a:latin typeface="Helvetica Neue" panose="020B0604020202020204" charset="0"/>
              </a:rPr>
              <a:t>Změna vztahu k prevenci (očkování, kontrola rizikových faktorů)</a:t>
            </a:r>
          </a:p>
          <a:p>
            <a:pPr marL="758681" lvl="1" indent="-342892">
              <a:buFont typeface="+mj-lt"/>
              <a:buAutoNum type="arabicPeriod"/>
            </a:pPr>
            <a:endParaRPr lang="cs-CZ" dirty="0">
              <a:latin typeface="Helvetica Neue" panose="020B060402020202020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A35F33E-BE6D-4734-B3C5-6CB3E45C19E8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5123" y="4663679"/>
            <a:ext cx="548878" cy="39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>
                <a:latin typeface="Helvetica Neue" panose="020B0604020202020204" charset="0"/>
              </a:rPr>
              <a:pPr/>
              <a:t>3</a:t>
            </a:fld>
            <a:endParaRPr lang="cs-CZ" dirty="0">
              <a:latin typeface="Helvetica Neue" panose="020B0604020202020204" charset="0"/>
            </a:endParaRPr>
          </a:p>
        </p:txBody>
      </p:sp>
      <p:sp>
        <p:nvSpPr>
          <p:cNvPr id="7" name="Google Shape;228;g9c8d0602fe_0_56">
            <a:extLst>
              <a:ext uri="{FF2B5EF4-FFF2-40B4-BE49-F238E27FC236}">
                <a16:creationId xmlns:a16="http://schemas.microsoft.com/office/drawing/2014/main" id="{003441A8-5440-42EA-AD7B-871774DBE941}"/>
              </a:ext>
            </a:extLst>
          </p:cNvPr>
          <p:cNvSpPr/>
          <p:nvPr/>
        </p:nvSpPr>
        <p:spPr>
          <a:xfrm>
            <a:off x="449259" y="1016126"/>
            <a:ext cx="2571624" cy="369711"/>
          </a:xfrm>
          <a:prstGeom prst="roundRect">
            <a:avLst>
              <a:gd name="adj" fmla="val 50000"/>
            </a:avLst>
          </a:prstGeom>
          <a:solidFill>
            <a:srgbClr val="55DDB6">
              <a:alpha val="76862"/>
            </a:srgbClr>
          </a:solidFill>
          <a:ln>
            <a:noFill/>
          </a:ln>
        </p:spPr>
        <p:txBody>
          <a:bodyPr spcFirstLastPara="1" wrap="square" lIns="90000" tIns="0" rIns="91425" bIns="45700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SzPts val="1400"/>
            </a:pPr>
            <a:r>
              <a:rPr lang="cs-CZ" b="1" dirty="0">
                <a:solidFill>
                  <a:schemeClr val="lt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COVID RIZIKA</a:t>
            </a:r>
            <a:endParaRPr sz="1800" dirty="0">
              <a:latin typeface="Helvetica Neue" panose="020B0604020202020204" charset="0"/>
            </a:endParaRPr>
          </a:p>
        </p:txBody>
      </p:sp>
      <p:sp>
        <p:nvSpPr>
          <p:cNvPr id="8" name="Google Shape;228;g9c8d0602fe_0_56">
            <a:extLst>
              <a:ext uri="{FF2B5EF4-FFF2-40B4-BE49-F238E27FC236}">
                <a16:creationId xmlns:a16="http://schemas.microsoft.com/office/drawing/2014/main" id="{C69C971B-A7D8-421B-B691-5B894DC8495A}"/>
              </a:ext>
            </a:extLst>
          </p:cNvPr>
          <p:cNvSpPr/>
          <p:nvPr/>
        </p:nvSpPr>
        <p:spPr>
          <a:xfrm>
            <a:off x="449259" y="2950331"/>
            <a:ext cx="2571624" cy="369711"/>
          </a:xfrm>
          <a:prstGeom prst="roundRect">
            <a:avLst>
              <a:gd name="adj" fmla="val 50000"/>
            </a:avLst>
          </a:prstGeom>
          <a:solidFill>
            <a:srgbClr val="55DDB6">
              <a:alpha val="76862"/>
            </a:srgbClr>
          </a:solidFill>
          <a:ln>
            <a:noFill/>
          </a:ln>
        </p:spPr>
        <p:txBody>
          <a:bodyPr spcFirstLastPara="1" wrap="square" lIns="90000" tIns="0" rIns="91425" bIns="45700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SzPts val="1400"/>
            </a:pPr>
            <a:r>
              <a:rPr lang="cs-CZ" b="1" dirty="0">
                <a:solidFill>
                  <a:schemeClr val="lt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COVID VÝZVY</a:t>
            </a:r>
            <a:endParaRPr sz="1800" dirty="0"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35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48AF4CFE-56B6-45B7-B446-59399EB763A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0106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48AF4CFE-56B6-45B7-B446-59399EB763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 hidden="1">
            <a:extLst>
              <a:ext uri="{FF2B5EF4-FFF2-40B4-BE49-F238E27FC236}">
                <a16:creationId xmlns:a16="http://schemas.microsoft.com/office/drawing/2014/main" id="{5E2A7AFA-198E-4F30-B154-9D0114FF44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cs-CZ" sz="2000" b="1" dirty="0">
              <a:latin typeface="Helvetica Neue" panose="020B0604020202020204" charset="0"/>
              <a:sym typeface="Helvetica Neue" panose="020B0604020202020204" charset="0"/>
            </a:endParaRPr>
          </a:p>
        </p:txBody>
      </p:sp>
      <p:sp>
        <p:nvSpPr>
          <p:cNvPr id="8" name="Google Shape;266;ga0a6d42dc1_0_1">
            <a:extLst>
              <a:ext uri="{FF2B5EF4-FFF2-40B4-BE49-F238E27FC236}">
                <a16:creationId xmlns:a16="http://schemas.microsoft.com/office/drawing/2014/main" id="{E72679C3-94B8-4319-A043-DE699A1EFB9C}"/>
              </a:ext>
            </a:extLst>
          </p:cNvPr>
          <p:cNvSpPr txBox="1">
            <a:spLocks/>
          </p:cNvSpPr>
          <p:nvPr/>
        </p:nvSpPr>
        <p:spPr>
          <a:xfrm>
            <a:off x="332185" y="411956"/>
            <a:ext cx="8479631" cy="85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305B"/>
              </a:buClr>
              <a:buSzPts val="2300"/>
              <a:buFont typeface="Helvetica Neue"/>
              <a:buNone/>
              <a:defRPr sz="2667" b="1" i="0" u="none" strike="noStrike" cap="none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sz="1467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sz="1467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sz="1467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sz="1467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sz="1467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sz="1467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sz="1467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sz="1467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buClr>
                <a:schemeClr val="dk1"/>
              </a:buClr>
              <a:buSzPts val="3300"/>
            </a:pPr>
            <a:r>
              <a:rPr lang="en-US" sz="2000" dirty="0" err="1"/>
              <a:t>Milníky</a:t>
            </a:r>
            <a:r>
              <a:rPr lang="en-US" sz="2000" dirty="0"/>
              <a:t> </a:t>
            </a:r>
            <a:r>
              <a:rPr lang="en-US" sz="2000" dirty="0" err="1"/>
              <a:t>cesty</a:t>
            </a:r>
            <a:r>
              <a:rPr lang="en-US" sz="2000" dirty="0"/>
              <a:t> </a:t>
            </a:r>
            <a:r>
              <a:rPr lang="en-US" sz="2000" dirty="0" err="1"/>
              <a:t>Česka</a:t>
            </a:r>
            <a:r>
              <a:rPr lang="en-US" sz="2000" dirty="0"/>
              <a:t> k </a:t>
            </a:r>
            <a:r>
              <a:rPr lang="en-US" sz="2000" dirty="0" err="1">
                <a:solidFill>
                  <a:srgbClr val="26C296"/>
                </a:solidFill>
              </a:rPr>
              <a:t>eHEALTH</a:t>
            </a:r>
            <a:endParaRPr lang="en-US" sz="2000" dirty="0">
              <a:solidFill>
                <a:srgbClr val="26C296"/>
              </a:solidFill>
            </a:endParaRPr>
          </a:p>
        </p:txBody>
      </p:sp>
      <p:grpSp>
        <p:nvGrpSpPr>
          <p:cNvPr id="33" name="Skupina 32">
            <a:extLst>
              <a:ext uri="{FF2B5EF4-FFF2-40B4-BE49-F238E27FC236}">
                <a16:creationId xmlns:a16="http://schemas.microsoft.com/office/drawing/2014/main" id="{C43E3CBB-F734-48A9-937B-FA6D506962F8}"/>
              </a:ext>
            </a:extLst>
          </p:cNvPr>
          <p:cNvGrpSpPr/>
          <p:nvPr/>
        </p:nvGrpSpPr>
        <p:grpSpPr>
          <a:xfrm>
            <a:off x="449259" y="1112017"/>
            <a:ext cx="2290674" cy="563841"/>
            <a:chOff x="599012" y="1557337"/>
            <a:chExt cx="3054231" cy="751788"/>
          </a:xfrm>
        </p:grpSpPr>
        <p:sp>
          <p:nvSpPr>
            <p:cNvPr id="11" name="Google Shape;228;g9c8d0602fe_0_56">
              <a:extLst>
                <a:ext uri="{FF2B5EF4-FFF2-40B4-BE49-F238E27FC236}">
                  <a16:creationId xmlns:a16="http://schemas.microsoft.com/office/drawing/2014/main" id="{BBB12BCE-DCC5-42ED-9E3B-0A38255E1DD2}"/>
                </a:ext>
              </a:extLst>
            </p:cNvPr>
            <p:cNvSpPr/>
            <p:nvPr/>
          </p:nvSpPr>
          <p:spPr>
            <a:xfrm>
              <a:off x="599012" y="1557337"/>
              <a:ext cx="2020268" cy="290445"/>
            </a:xfrm>
            <a:prstGeom prst="roundRect">
              <a:avLst>
                <a:gd name="adj" fmla="val 50000"/>
              </a:avLst>
            </a:prstGeom>
            <a:solidFill>
              <a:srgbClr val="55DDB6">
                <a:alpha val="76862"/>
              </a:srgbClr>
            </a:solidFill>
            <a:ln>
              <a:noFill/>
            </a:ln>
          </p:spPr>
          <p:txBody>
            <a:bodyPr spcFirstLastPara="1" wrap="square" lIns="90000" tIns="0" rIns="91425" bIns="45700" anchor="ctr" anchorCtr="0">
              <a:no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SzPts val="1400"/>
              </a:pPr>
              <a:r>
                <a:rPr lang="cs-CZ" sz="900" b="1" dirty="0" err="1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eRECEPT</a:t>
              </a:r>
              <a:endParaRPr sz="900" dirty="0"/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88045034-8F9E-4EDB-8F8B-8FE2EE31C21E}"/>
                </a:ext>
              </a:extLst>
            </p:cNvPr>
            <p:cNvSpPr txBox="1"/>
            <p:nvPr/>
          </p:nvSpPr>
          <p:spPr>
            <a:xfrm>
              <a:off x="732787" y="1847460"/>
              <a:ext cx="29204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cs-CZ" sz="825" dirty="0">
                  <a:solidFill>
                    <a:srgbClr val="002060"/>
                  </a:solidFill>
                </a:rPr>
                <a:t>Povinný od 1. ledna 2018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cs-CZ" sz="825" dirty="0">
                  <a:solidFill>
                    <a:srgbClr val="002060"/>
                  </a:solidFill>
                </a:rPr>
                <a:t>V roce 2019 vystaveno 74 mil eReceptů</a:t>
              </a:r>
            </a:p>
          </p:txBody>
        </p:sp>
      </p:grpSp>
      <p:grpSp>
        <p:nvGrpSpPr>
          <p:cNvPr id="32" name="Skupina 31">
            <a:extLst>
              <a:ext uri="{FF2B5EF4-FFF2-40B4-BE49-F238E27FC236}">
                <a16:creationId xmlns:a16="http://schemas.microsoft.com/office/drawing/2014/main" id="{92B23F26-65DA-46D9-AE27-7C018752E3AE}"/>
              </a:ext>
            </a:extLst>
          </p:cNvPr>
          <p:cNvGrpSpPr/>
          <p:nvPr/>
        </p:nvGrpSpPr>
        <p:grpSpPr>
          <a:xfrm>
            <a:off x="449260" y="2058077"/>
            <a:ext cx="2765163" cy="570839"/>
            <a:chOff x="599012" y="2445977"/>
            <a:chExt cx="3686885" cy="761118"/>
          </a:xfrm>
        </p:grpSpPr>
        <p:sp>
          <p:nvSpPr>
            <p:cNvPr id="13" name="Google Shape;228;g9c8d0602fe_0_56">
              <a:extLst>
                <a:ext uri="{FF2B5EF4-FFF2-40B4-BE49-F238E27FC236}">
                  <a16:creationId xmlns:a16="http://schemas.microsoft.com/office/drawing/2014/main" id="{89D49AAF-D336-43DD-A4C8-856DB635BDC4}"/>
                </a:ext>
              </a:extLst>
            </p:cNvPr>
            <p:cNvSpPr/>
            <p:nvPr/>
          </p:nvSpPr>
          <p:spPr>
            <a:xfrm>
              <a:off x="599012" y="2445977"/>
              <a:ext cx="2020268" cy="290445"/>
            </a:xfrm>
            <a:prstGeom prst="roundRect">
              <a:avLst>
                <a:gd name="adj" fmla="val 50000"/>
              </a:avLst>
            </a:prstGeom>
            <a:solidFill>
              <a:srgbClr val="55DDB6">
                <a:alpha val="76862"/>
              </a:srgbClr>
            </a:solidFill>
            <a:ln>
              <a:noFill/>
            </a:ln>
          </p:spPr>
          <p:txBody>
            <a:bodyPr spcFirstLastPara="1" wrap="square" lIns="90000" tIns="0" rIns="91425" bIns="45700" anchor="ctr" anchorCtr="0">
              <a:no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SzPts val="1400"/>
              </a:pPr>
              <a:r>
                <a:rPr lang="cs-CZ" sz="900" b="1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Sdílený lékový záznam </a:t>
              </a: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34D086A2-630E-423F-BB11-F2A283787273}"/>
                </a:ext>
              </a:extLst>
            </p:cNvPr>
            <p:cNvSpPr txBox="1"/>
            <p:nvPr/>
          </p:nvSpPr>
          <p:spPr>
            <a:xfrm>
              <a:off x="732787" y="2745430"/>
              <a:ext cx="35531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cs-CZ" sz="825" dirty="0">
                  <a:solidFill>
                    <a:srgbClr val="002060"/>
                  </a:solidFill>
                </a:rPr>
                <a:t>Vstoupil do legislativy – novela zákona o léčivech 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cs-CZ" sz="825" dirty="0">
                  <a:solidFill>
                    <a:srgbClr val="002060"/>
                  </a:solidFill>
                </a:rPr>
                <a:t>Funkčnost od července 2020</a:t>
              </a:r>
            </a:p>
          </p:txBody>
        </p:sp>
      </p:grpSp>
      <p:grpSp>
        <p:nvGrpSpPr>
          <p:cNvPr id="31" name="Skupina 30">
            <a:extLst>
              <a:ext uri="{FF2B5EF4-FFF2-40B4-BE49-F238E27FC236}">
                <a16:creationId xmlns:a16="http://schemas.microsoft.com/office/drawing/2014/main" id="{6B095C11-44B8-4A57-A32B-3A9547C130EB}"/>
              </a:ext>
            </a:extLst>
          </p:cNvPr>
          <p:cNvGrpSpPr/>
          <p:nvPr/>
        </p:nvGrpSpPr>
        <p:grpSpPr>
          <a:xfrm>
            <a:off x="454291" y="3011138"/>
            <a:ext cx="3658037" cy="443880"/>
            <a:chOff x="605721" y="3292195"/>
            <a:chExt cx="4877382" cy="591840"/>
          </a:xfrm>
        </p:grpSpPr>
        <p:sp>
          <p:nvSpPr>
            <p:cNvPr id="15" name="Google Shape;228;g9c8d0602fe_0_56">
              <a:extLst>
                <a:ext uri="{FF2B5EF4-FFF2-40B4-BE49-F238E27FC236}">
                  <a16:creationId xmlns:a16="http://schemas.microsoft.com/office/drawing/2014/main" id="{9A9D2449-8A8D-4CF7-8399-55AB23556D15}"/>
                </a:ext>
              </a:extLst>
            </p:cNvPr>
            <p:cNvSpPr/>
            <p:nvPr/>
          </p:nvSpPr>
          <p:spPr>
            <a:xfrm>
              <a:off x="605721" y="3292195"/>
              <a:ext cx="2020268" cy="290445"/>
            </a:xfrm>
            <a:prstGeom prst="roundRect">
              <a:avLst>
                <a:gd name="adj" fmla="val 50000"/>
              </a:avLst>
            </a:prstGeom>
            <a:solidFill>
              <a:srgbClr val="55DDB6">
                <a:alpha val="76862"/>
              </a:srgbClr>
            </a:solidFill>
            <a:ln>
              <a:noFill/>
            </a:ln>
          </p:spPr>
          <p:txBody>
            <a:bodyPr spcFirstLastPara="1" wrap="square" lIns="90000" tIns="0" rIns="91425" bIns="45700" anchor="ctr" anchorCtr="0">
              <a:no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SzPts val="1400"/>
              </a:pPr>
              <a:r>
                <a:rPr lang="cs-CZ" sz="900" b="1" dirty="0" err="1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eNeschopenka</a:t>
              </a:r>
              <a:endParaRPr lang="cs-CZ" sz="900" dirty="0"/>
            </a:p>
          </p:txBody>
        </p: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6517FBF5-DBAE-4F98-B81E-C16A6E173BC8}"/>
                </a:ext>
              </a:extLst>
            </p:cNvPr>
            <p:cNvSpPr txBox="1"/>
            <p:nvPr/>
          </p:nvSpPr>
          <p:spPr>
            <a:xfrm>
              <a:off x="739496" y="3591647"/>
              <a:ext cx="474360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cs-CZ" sz="825" dirty="0">
                  <a:solidFill>
                    <a:srgbClr val="002060"/>
                  </a:solidFill>
                </a:rPr>
                <a:t>od 1.1.2020 – propojení nemocných, lékařů, zaměstnavatelů a ČSSZ</a:t>
              </a:r>
            </a:p>
          </p:txBody>
        </p:sp>
      </p:grp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800944C6-D612-46AE-A496-4DCA98C8716C}"/>
              </a:ext>
            </a:extLst>
          </p:cNvPr>
          <p:cNvGrpSpPr/>
          <p:nvPr/>
        </p:nvGrpSpPr>
        <p:grpSpPr>
          <a:xfrm>
            <a:off x="454291" y="3837238"/>
            <a:ext cx="3632388" cy="443881"/>
            <a:chOff x="605721" y="4081625"/>
            <a:chExt cx="4843184" cy="591841"/>
          </a:xfrm>
        </p:grpSpPr>
        <p:sp>
          <p:nvSpPr>
            <p:cNvPr id="17" name="Google Shape;228;g9c8d0602fe_0_56">
              <a:extLst>
                <a:ext uri="{FF2B5EF4-FFF2-40B4-BE49-F238E27FC236}">
                  <a16:creationId xmlns:a16="http://schemas.microsoft.com/office/drawing/2014/main" id="{FFFD38CC-B675-4DAB-BCC7-D0460BFE73C2}"/>
                </a:ext>
              </a:extLst>
            </p:cNvPr>
            <p:cNvSpPr/>
            <p:nvPr/>
          </p:nvSpPr>
          <p:spPr>
            <a:xfrm>
              <a:off x="605721" y="4081625"/>
              <a:ext cx="2020268" cy="290445"/>
            </a:xfrm>
            <a:prstGeom prst="roundRect">
              <a:avLst>
                <a:gd name="adj" fmla="val 50000"/>
              </a:avLst>
            </a:prstGeom>
            <a:solidFill>
              <a:srgbClr val="55DDB6">
                <a:alpha val="76862"/>
              </a:srgbClr>
            </a:solidFill>
            <a:ln>
              <a:noFill/>
            </a:ln>
          </p:spPr>
          <p:txBody>
            <a:bodyPr spcFirstLastPara="1" wrap="square" lIns="90000" tIns="0" rIns="91425" bIns="45700" anchor="ctr" anchorCtr="0">
              <a:no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SzPts val="1400"/>
              </a:pPr>
              <a:r>
                <a:rPr lang="cs-CZ" sz="900" b="1" dirty="0" err="1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eŽádanka</a:t>
              </a:r>
              <a:endParaRPr lang="cs-CZ" sz="900" dirty="0"/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928DDE0B-B7C9-4BAC-8357-F4FF5B665701}"/>
                </a:ext>
              </a:extLst>
            </p:cNvPr>
            <p:cNvSpPr txBox="1"/>
            <p:nvPr/>
          </p:nvSpPr>
          <p:spPr>
            <a:xfrm>
              <a:off x="739496" y="4381078"/>
              <a:ext cx="470940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cs-CZ" sz="825" dirty="0">
                  <a:solidFill>
                    <a:srgbClr val="002060"/>
                  </a:solidFill>
                </a:rPr>
                <a:t>vyšetření na COVID-19 – propojení lékaře/KHS a odběrového místa </a:t>
              </a:r>
            </a:p>
          </p:txBody>
        </p:sp>
      </p:grp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43A37426-14D7-4E7F-B131-71F645C44FD0}"/>
              </a:ext>
            </a:extLst>
          </p:cNvPr>
          <p:cNvGrpSpPr/>
          <p:nvPr/>
        </p:nvGrpSpPr>
        <p:grpSpPr>
          <a:xfrm>
            <a:off x="4572000" y="1122292"/>
            <a:ext cx="2690199" cy="442307"/>
            <a:chOff x="6096000" y="1524381"/>
            <a:chExt cx="3586932" cy="589742"/>
          </a:xfrm>
        </p:grpSpPr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ED1ACA78-3454-4E2F-B866-DC7F364007BC}"/>
                </a:ext>
              </a:extLst>
            </p:cNvPr>
            <p:cNvSpPr txBox="1"/>
            <p:nvPr/>
          </p:nvSpPr>
          <p:spPr>
            <a:xfrm>
              <a:off x="6234109" y="1821735"/>
              <a:ext cx="126402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cs-CZ" sz="825" dirty="0">
                  <a:solidFill>
                    <a:srgbClr val="002060"/>
                  </a:solidFill>
                </a:rPr>
                <a:t>listopad 2018</a:t>
              </a:r>
            </a:p>
          </p:txBody>
        </p:sp>
        <p:sp>
          <p:nvSpPr>
            <p:cNvPr id="34" name="Google Shape;228;g9c8d0602fe_0_56">
              <a:extLst>
                <a:ext uri="{FF2B5EF4-FFF2-40B4-BE49-F238E27FC236}">
                  <a16:creationId xmlns:a16="http://schemas.microsoft.com/office/drawing/2014/main" id="{DF8D810A-E1FA-459D-AE88-44A1B7D75C13}"/>
                </a:ext>
              </a:extLst>
            </p:cNvPr>
            <p:cNvSpPr/>
            <p:nvPr/>
          </p:nvSpPr>
          <p:spPr>
            <a:xfrm>
              <a:off x="6096000" y="1524381"/>
              <a:ext cx="3586932" cy="29044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5FDFBA"/>
              </a:solidFill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146046">
                <a:buClr>
                  <a:srgbClr val="FFFFFF"/>
                </a:buClr>
                <a:buSzPts val="1300"/>
              </a:pPr>
              <a:r>
                <a:rPr lang="en-US" sz="900" b="1" dirty="0" err="1">
                  <a:solidFill>
                    <a:srgbClr val="26C296"/>
                  </a:solidFill>
                  <a:latin typeface="Helvetica Neue"/>
                  <a:sym typeface="Helvetica Neue"/>
                </a:rPr>
                <a:t>Věcný</a:t>
              </a:r>
              <a:r>
                <a:rPr lang="en-US" sz="900" b="1" dirty="0">
                  <a:solidFill>
                    <a:srgbClr val="26C296"/>
                  </a:solidFill>
                  <a:latin typeface="Helvetica Neue"/>
                  <a:sym typeface="Helvetica Neue"/>
                </a:rPr>
                <a:t> </a:t>
              </a:r>
              <a:r>
                <a:rPr lang="en-US" sz="900" b="1" dirty="0" err="1">
                  <a:solidFill>
                    <a:srgbClr val="26C296"/>
                  </a:solidFill>
                  <a:latin typeface="Helvetica Neue"/>
                  <a:sym typeface="Helvetica Neue"/>
                </a:rPr>
                <a:t>záměr</a:t>
              </a:r>
              <a:r>
                <a:rPr lang="en-US" sz="900" b="1" dirty="0">
                  <a:solidFill>
                    <a:srgbClr val="26C296"/>
                  </a:solidFill>
                  <a:latin typeface="Helvetica Neue"/>
                  <a:sym typeface="Helvetica Neue"/>
                </a:rPr>
                <a:t> </a:t>
              </a:r>
              <a:r>
                <a:rPr lang="en-US" sz="900" b="1" dirty="0" err="1">
                  <a:solidFill>
                    <a:srgbClr val="26C296"/>
                  </a:solidFill>
                  <a:latin typeface="Helvetica Neue"/>
                  <a:sym typeface="Helvetica Neue"/>
                </a:rPr>
                <a:t>zákona</a:t>
              </a:r>
              <a:r>
                <a:rPr lang="en-US" sz="900" b="1" dirty="0">
                  <a:solidFill>
                    <a:srgbClr val="26C296"/>
                  </a:solidFill>
                  <a:latin typeface="Helvetica Neue"/>
                  <a:sym typeface="Helvetica Neue"/>
                </a:rPr>
                <a:t> o </a:t>
              </a:r>
              <a:r>
                <a:rPr lang="en-US" sz="900" b="1" dirty="0" err="1">
                  <a:solidFill>
                    <a:srgbClr val="26C296"/>
                  </a:solidFill>
                  <a:latin typeface="Helvetica Neue"/>
                  <a:sym typeface="Helvetica Neue"/>
                </a:rPr>
                <a:t>eHEALTH</a:t>
              </a:r>
              <a:r>
                <a:rPr lang="en-US" sz="900" b="1" dirty="0">
                  <a:solidFill>
                    <a:srgbClr val="26C296"/>
                  </a:solidFill>
                  <a:latin typeface="Helvetica Neue"/>
                  <a:sym typeface="Helvetica Neue"/>
                </a:rPr>
                <a:t> </a:t>
              </a:r>
            </a:p>
          </p:txBody>
        </p:sp>
      </p:grp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5833E47F-F351-4139-A200-3399B6CC02FE}"/>
              </a:ext>
            </a:extLst>
          </p:cNvPr>
          <p:cNvGrpSpPr/>
          <p:nvPr/>
        </p:nvGrpSpPr>
        <p:grpSpPr>
          <a:xfrm>
            <a:off x="4526543" y="1978379"/>
            <a:ext cx="3921840" cy="1270761"/>
            <a:chOff x="6035391" y="2460554"/>
            <a:chExt cx="5229120" cy="1694348"/>
          </a:xfrm>
        </p:grpSpPr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738F9169-92C0-4A0C-9683-4A70AF0DEFD1}"/>
                </a:ext>
              </a:extLst>
            </p:cNvPr>
            <p:cNvSpPr txBox="1"/>
            <p:nvPr/>
          </p:nvSpPr>
          <p:spPr>
            <a:xfrm>
              <a:off x="6107574" y="3185406"/>
              <a:ext cx="4417551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cs-CZ" sz="825" dirty="0">
                  <a:solidFill>
                    <a:srgbClr val="002060"/>
                  </a:solidFill>
                </a:rPr>
                <a:t>je dokončováno připomínkové řízení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cs-CZ" sz="825" dirty="0">
                  <a:solidFill>
                    <a:srgbClr val="002060"/>
                  </a:solidFill>
                </a:rPr>
                <a:t>měl by vstoupit do Parlamentu v dohledné době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cs-CZ" sz="825" dirty="0">
                  <a:solidFill>
                    <a:srgbClr val="002060"/>
                  </a:solidFill>
                </a:rPr>
                <a:t>autoritativní registry/datové rozhraní/ autorizace přístupu/osobní zdravotní záznam pojištěnce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cs-CZ" sz="825" dirty="0">
                  <a:solidFill>
                    <a:srgbClr val="002060"/>
                  </a:solidFill>
                </a:rPr>
                <a:t>interoperabilita/datové standardy</a:t>
              </a:r>
            </a:p>
          </p:txBody>
        </p:sp>
        <p:sp>
          <p:nvSpPr>
            <p:cNvPr id="35" name="Google Shape;228;g9c8d0602fe_0_56">
              <a:extLst>
                <a:ext uri="{FF2B5EF4-FFF2-40B4-BE49-F238E27FC236}">
                  <a16:creationId xmlns:a16="http://schemas.microsoft.com/office/drawing/2014/main" id="{94BDF6DB-CE40-4899-8CAC-9BC9CCB53410}"/>
                </a:ext>
              </a:extLst>
            </p:cNvPr>
            <p:cNvSpPr/>
            <p:nvPr/>
          </p:nvSpPr>
          <p:spPr>
            <a:xfrm>
              <a:off x="6035391" y="2460554"/>
              <a:ext cx="5229120" cy="600751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5FDFBA"/>
              </a:solidFill>
            </a:ln>
          </p:spPr>
          <p:txBody>
            <a:bodyPr spcFirstLastPara="1" wrap="square" lIns="90000" tIns="0" rIns="91425" bIns="0" anchor="ctr" anchorCtr="0">
              <a:noAutofit/>
            </a:bodyPr>
            <a:lstStyle/>
            <a:p>
              <a:pPr marL="146046">
                <a:lnSpc>
                  <a:spcPct val="80000"/>
                </a:lnSpc>
                <a:buClr>
                  <a:srgbClr val="FFFFFF"/>
                </a:buClr>
                <a:buSzPts val="1300"/>
              </a:pPr>
              <a:r>
                <a:rPr lang="en-US" sz="900" b="1" dirty="0">
                  <a:solidFill>
                    <a:srgbClr val="26C296"/>
                  </a:solidFill>
                  <a:latin typeface="Helvetica Neue"/>
                  <a:sym typeface="Helvetica Neue"/>
                </a:rPr>
                <a:t>Zákon </a:t>
              </a:r>
              <a:r>
                <a:rPr lang="en-US" sz="900" b="1" dirty="0" err="1">
                  <a:solidFill>
                    <a:srgbClr val="26C296"/>
                  </a:solidFill>
                  <a:latin typeface="Helvetica Neue"/>
                  <a:sym typeface="Helvetica Neue"/>
                </a:rPr>
                <a:t>elektronickém</a:t>
              </a:r>
              <a:r>
                <a:rPr lang="en-US" sz="900" b="1" dirty="0">
                  <a:solidFill>
                    <a:srgbClr val="26C296"/>
                  </a:solidFill>
                  <a:latin typeface="Helvetica Neue"/>
                  <a:sym typeface="Helvetica Neue"/>
                </a:rPr>
                <a:t> </a:t>
              </a:r>
              <a:r>
                <a:rPr lang="en-US" sz="900" b="1" dirty="0" err="1">
                  <a:solidFill>
                    <a:srgbClr val="26C296"/>
                  </a:solidFill>
                  <a:latin typeface="Helvetica Neue"/>
                  <a:sym typeface="Helvetica Neue"/>
                </a:rPr>
                <a:t>zdravotnictví</a:t>
              </a:r>
              <a:r>
                <a:rPr lang="en-US" sz="900" b="1" dirty="0">
                  <a:solidFill>
                    <a:srgbClr val="26C296"/>
                  </a:solidFill>
                  <a:latin typeface="Helvetica Neue"/>
                  <a:sym typeface="Helvetica Neue"/>
                </a:rPr>
                <a:t> a </a:t>
              </a:r>
              <a:r>
                <a:rPr lang="en-US" sz="900" b="1" dirty="0" err="1">
                  <a:solidFill>
                    <a:srgbClr val="26C296"/>
                  </a:solidFill>
                  <a:latin typeface="Helvetica Neue"/>
                  <a:sym typeface="Helvetica Neue"/>
                </a:rPr>
                <a:t>bezpečném</a:t>
              </a:r>
              <a:r>
                <a:rPr lang="en-US" sz="900" b="1" dirty="0">
                  <a:solidFill>
                    <a:srgbClr val="26C296"/>
                  </a:solidFill>
                  <a:latin typeface="Helvetica Neue"/>
                  <a:sym typeface="Helvetica Neue"/>
                </a:rPr>
                <a:t> </a:t>
              </a:r>
              <a:r>
                <a:rPr lang="en-US" sz="900" b="1" dirty="0" err="1">
                  <a:solidFill>
                    <a:srgbClr val="26C296"/>
                  </a:solidFill>
                  <a:latin typeface="Helvetica Neue"/>
                  <a:sym typeface="Helvetica Neue"/>
                </a:rPr>
                <a:t>sdílení</a:t>
              </a:r>
              <a:r>
                <a:rPr lang="en-US" sz="900" b="1" dirty="0">
                  <a:solidFill>
                    <a:srgbClr val="26C296"/>
                  </a:solidFill>
                  <a:latin typeface="Helvetica Neue"/>
                  <a:sym typeface="Helvetica Neue"/>
                </a:rPr>
                <a:t> </a:t>
              </a:r>
              <a:r>
                <a:rPr lang="en-US" sz="900" b="1" dirty="0" err="1">
                  <a:solidFill>
                    <a:srgbClr val="26C296"/>
                  </a:solidFill>
                  <a:latin typeface="Helvetica Neue"/>
                  <a:sym typeface="Helvetica Neue"/>
                </a:rPr>
                <a:t>dat</a:t>
              </a:r>
              <a:r>
                <a:rPr lang="en-US" sz="900" b="1" dirty="0">
                  <a:solidFill>
                    <a:srgbClr val="26C296"/>
                  </a:solidFill>
                  <a:latin typeface="Helvetica Neue"/>
                  <a:sym typeface="Helvetica Neue"/>
                </a:rPr>
                <a:t> </a:t>
              </a:r>
              <a:r>
                <a:rPr lang="en-US" sz="900" b="1" dirty="0" err="1">
                  <a:solidFill>
                    <a:srgbClr val="26C296"/>
                  </a:solidFill>
                  <a:latin typeface="Helvetica Neue"/>
                  <a:sym typeface="Helvetica Neue"/>
                </a:rPr>
                <a:t>mezi</a:t>
              </a:r>
              <a:r>
                <a:rPr lang="en-US" sz="900" b="1" dirty="0">
                  <a:solidFill>
                    <a:srgbClr val="26C296"/>
                  </a:solidFill>
                  <a:latin typeface="Helvetica Neue"/>
                  <a:sym typeface="Helvetica Neue"/>
                </a:rPr>
                <a:t> </a:t>
              </a:r>
              <a:r>
                <a:rPr lang="en-US" sz="900" b="1" dirty="0" err="1">
                  <a:solidFill>
                    <a:srgbClr val="26C296"/>
                  </a:solidFill>
                  <a:latin typeface="Helvetica Neue"/>
                  <a:sym typeface="Helvetica Neue"/>
                </a:rPr>
                <a:t>poskytovateli</a:t>
              </a:r>
              <a:r>
                <a:rPr lang="en-US" sz="900" b="1" dirty="0">
                  <a:solidFill>
                    <a:srgbClr val="26C296"/>
                  </a:solidFill>
                  <a:latin typeface="Helvetica Neue"/>
                  <a:sym typeface="Helvetica Neue"/>
                </a:rPr>
                <a:t> </a:t>
              </a:r>
              <a:r>
                <a:rPr lang="en-US" sz="900" b="1" dirty="0" err="1">
                  <a:solidFill>
                    <a:srgbClr val="26C296"/>
                  </a:solidFill>
                  <a:latin typeface="Helvetica Neue"/>
                  <a:sym typeface="Helvetica Neue"/>
                </a:rPr>
                <a:t>zdravotních</a:t>
              </a:r>
              <a:r>
                <a:rPr lang="en-US" sz="900" b="1" dirty="0">
                  <a:solidFill>
                    <a:srgbClr val="26C296"/>
                  </a:solidFill>
                  <a:latin typeface="Helvetica Neue"/>
                  <a:sym typeface="Helvetica Neue"/>
                </a:rPr>
                <a:t> </a:t>
              </a:r>
              <a:r>
                <a:rPr lang="en-US" sz="900" b="1" dirty="0" err="1">
                  <a:solidFill>
                    <a:srgbClr val="26C296"/>
                  </a:solidFill>
                  <a:latin typeface="Helvetica Neue"/>
                  <a:sym typeface="Helvetica Neue"/>
                </a:rPr>
                <a:t>služeb</a:t>
              </a:r>
              <a:r>
                <a:rPr lang="en-US" sz="900" b="1" dirty="0">
                  <a:solidFill>
                    <a:srgbClr val="26C296"/>
                  </a:solidFill>
                  <a:latin typeface="Helvetica Neue"/>
                  <a:sym typeface="Helvetica Neue"/>
                </a:rPr>
                <a:t> (</a:t>
              </a:r>
              <a:r>
                <a:rPr lang="en-US" sz="900" b="1" dirty="0" err="1">
                  <a:solidFill>
                    <a:srgbClr val="26C296"/>
                  </a:solidFill>
                  <a:latin typeface="Helvetica Neue"/>
                  <a:sym typeface="Helvetica Neue"/>
                </a:rPr>
                <a:t>zákon</a:t>
              </a:r>
              <a:r>
                <a:rPr lang="en-US" sz="900" b="1" dirty="0">
                  <a:solidFill>
                    <a:srgbClr val="26C296"/>
                  </a:solidFill>
                  <a:latin typeface="Helvetica Neue"/>
                  <a:sym typeface="Helvetica Neue"/>
                </a:rPr>
                <a:t> o </a:t>
              </a:r>
              <a:r>
                <a:rPr lang="en-US" sz="900" b="1" dirty="0" err="1">
                  <a:solidFill>
                    <a:srgbClr val="26C296"/>
                  </a:solidFill>
                  <a:latin typeface="Helvetica Neue"/>
                  <a:sym typeface="Helvetica Neue"/>
                </a:rPr>
                <a:t>elektronickém</a:t>
              </a:r>
              <a:r>
                <a:rPr lang="en-US" sz="900" b="1" dirty="0">
                  <a:solidFill>
                    <a:srgbClr val="26C296"/>
                  </a:solidFill>
                  <a:latin typeface="Helvetica Neue"/>
                  <a:sym typeface="Helvetica Neue"/>
                </a:rPr>
                <a:t> </a:t>
              </a:r>
              <a:r>
                <a:rPr lang="en-US" sz="900" b="1" dirty="0" err="1">
                  <a:solidFill>
                    <a:srgbClr val="26C296"/>
                  </a:solidFill>
                  <a:latin typeface="Helvetica Neue"/>
                  <a:sym typeface="Helvetica Neue"/>
                </a:rPr>
                <a:t>zdravotnictví</a:t>
              </a:r>
              <a:r>
                <a:rPr lang="en-US" sz="900" b="1" dirty="0">
                  <a:solidFill>
                    <a:srgbClr val="26C296"/>
                  </a:solidFill>
                  <a:latin typeface="Helvetica Neue"/>
                  <a:sym typeface="Helvetica Neue"/>
                </a:rPr>
                <a:t>)</a:t>
              </a:r>
            </a:p>
          </p:txBody>
        </p:sp>
      </p:grpSp>
      <p:pic>
        <p:nvPicPr>
          <p:cNvPr id="23" name="Google Shape;220;g9c8d0602fe_0_56">
            <a:extLst>
              <a:ext uri="{FF2B5EF4-FFF2-40B4-BE49-F238E27FC236}">
                <a16:creationId xmlns:a16="http://schemas.microsoft.com/office/drawing/2014/main" id="{D1A429CE-9984-4C04-96E6-D104456F670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62751" y="4533126"/>
            <a:ext cx="339476" cy="339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658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5C5D22-67C6-4077-A836-5B44AC1AC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Potenciál digitalizace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2AD632-AD70-46B4-A76C-3F77A42C7C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Zvýšení efektivity/kvality zdravotní péče</a:t>
            </a:r>
          </a:p>
          <a:p>
            <a:pPr marL="942975" lvl="1" indent="-342900"/>
            <a:r>
              <a:rPr lang="cs-CZ" b="1" dirty="0"/>
              <a:t>Příklad 1: </a:t>
            </a:r>
            <a:r>
              <a:rPr lang="cs-CZ" dirty="0"/>
              <a:t>Lékař/lékárník může eliminovat škodlivé lékové interakce při předepisování/výdeje eReceptu</a:t>
            </a:r>
          </a:p>
          <a:p>
            <a:pPr marL="942975" lvl="1" indent="-342900"/>
            <a:r>
              <a:rPr lang="cs-CZ" b="1" dirty="0"/>
              <a:t>Příklad 2: </a:t>
            </a:r>
            <a:r>
              <a:rPr lang="cs-CZ" dirty="0"/>
              <a:t>Sdílený zdravotní profil (chronická onemocnění, alergie, medikace) umožní lépe reagovat v akutních stavech (bezvědomí, zásah RZP, akutní hospitalizace)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Zvýšení komfortu a informovanosti pacienta</a:t>
            </a:r>
          </a:p>
          <a:p>
            <a:pPr marL="942975" lvl="1" indent="-342900"/>
            <a:r>
              <a:rPr lang="cs-CZ" b="1" dirty="0"/>
              <a:t>Příklad 3: </a:t>
            </a:r>
            <a:r>
              <a:rPr lang="cs-CZ" dirty="0"/>
              <a:t>Pacient může získat kompletní zdravotní dokumentaci v elektronické podobě a poskytnout ji jinému lékaři při konzultaci zdravotního stavu (second </a:t>
            </a:r>
            <a:r>
              <a:rPr lang="cs-CZ" dirty="0" err="1"/>
              <a:t>opinion</a:t>
            </a:r>
            <a:r>
              <a:rPr lang="cs-CZ" dirty="0"/>
              <a:t>)</a:t>
            </a:r>
          </a:p>
          <a:p>
            <a:pPr marL="942975" lvl="1" indent="-342900"/>
            <a:r>
              <a:rPr lang="cs-CZ" b="1" dirty="0"/>
              <a:t>Příklad 4: </a:t>
            </a:r>
            <a:r>
              <a:rPr lang="cs-CZ" dirty="0"/>
              <a:t>Pacient nemusí docházet do ordinace na rutinní kontrolní návštěvu a může ji nahradit on-line vyplněním dotazníku nebo vzdáleným monitorováním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821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6442BEDD-49DF-481E-B673-9916C371DEC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4840095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6442BEDD-49DF-481E-B673-9916C371DE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bdélník 3" hidden="1">
            <a:extLst>
              <a:ext uri="{FF2B5EF4-FFF2-40B4-BE49-F238E27FC236}">
                <a16:creationId xmlns:a16="http://schemas.microsoft.com/office/drawing/2014/main" id="{1F0B8BDA-D3DB-47F4-A38B-C44FFC7A1DC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cs-CZ" sz="2000" b="1" dirty="0">
              <a:latin typeface="Helvetica Neue" panose="020B0604020202020204" charset="0"/>
              <a:sym typeface="Helvetica Neue" panose="020B060402020202020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43C442-04A8-45B2-85A2-A72D24605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85" y="411956"/>
            <a:ext cx="8479631" cy="856088"/>
          </a:xfrm>
        </p:spPr>
        <p:txBody>
          <a:bodyPr anchor="t"/>
          <a:lstStyle/>
          <a:p>
            <a:r>
              <a:rPr lang="cs-CZ" dirty="0"/>
              <a:t>Telemedicína dle WHO</a:t>
            </a:r>
          </a:p>
        </p:txBody>
      </p:sp>
      <p:sp>
        <p:nvSpPr>
          <p:cNvPr id="6" name="Round Diagonal Corner Rectangle 254">
            <a:extLst>
              <a:ext uri="{FF2B5EF4-FFF2-40B4-BE49-F238E27FC236}">
                <a16:creationId xmlns:a16="http://schemas.microsoft.com/office/drawing/2014/main" id="{0F6243CC-A639-4EE0-8376-09E03641DF30}"/>
              </a:ext>
            </a:extLst>
          </p:cNvPr>
          <p:cNvSpPr>
            <a:spLocks/>
          </p:cNvSpPr>
          <p:nvPr/>
        </p:nvSpPr>
        <p:spPr bwMode="auto">
          <a:xfrm flipH="1">
            <a:off x="2614145" y="3199175"/>
            <a:ext cx="1348255" cy="1314297"/>
          </a:xfrm>
          <a:custGeom>
            <a:avLst/>
            <a:gdLst>
              <a:gd name="T0" fmla="*/ 2179289 w 2181709"/>
              <a:gd name="T1" fmla="*/ 952500 h 1905000"/>
              <a:gd name="T2" fmla="*/ 1089649 w 2181709"/>
              <a:gd name="T3" fmla="*/ 1905000 h 1905000"/>
              <a:gd name="T4" fmla="*/ 0 w 2181709"/>
              <a:gd name="T5" fmla="*/ 952500 h 1905000"/>
              <a:gd name="T6" fmla="*/ 1089649 w 2181709"/>
              <a:gd name="T7" fmla="*/ 0 h 1905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92994 w 2181709"/>
              <a:gd name="T13" fmla="*/ 92994 h 1905000"/>
              <a:gd name="T14" fmla="*/ 2088715 w 2181709"/>
              <a:gd name="T15" fmla="*/ 1812006 h 1905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81709" h="1905000">
                <a:moveTo>
                  <a:pt x="317506" y="0"/>
                </a:moveTo>
                <a:lnTo>
                  <a:pt x="2181709" y="0"/>
                </a:lnTo>
                <a:lnTo>
                  <a:pt x="2181709" y="1587494"/>
                </a:lnTo>
                <a:cubicBezTo>
                  <a:pt x="2181709" y="1762847"/>
                  <a:pt x="2039556" y="1904999"/>
                  <a:pt x="1864203" y="1905000"/>
                </a:cubicBezTo>
                <a:lnTo>
                  <a:pt x="0" y="1905000"/>
                </a:lnTo>
                <a:lnTo>
                  <a:pt x="0" y="317506"/>
                </a:lnTo>
                <a:cubicBezTo>
                  <a:pt x="0" y="142152"/>
                  <a:pt x="142152" y="0"/>
                  <a:pt x="317506" y="0"/>
                </a:cubicBezTo>
                <a:cubicBezTo>
                  <a:pt x="317506" y="0"/>
                  <a:pt x="317506" y="0"/>
                  <a:pt x="317506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rgbClr val="26C296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sz="1050" b="1">
                <a:solidFill>
                  <a:srgbClr val="232771"/>
                </a:solidFill>
                <a:latin typeface="Helvetica Neue" panose="020B0604020202020204" charset="0"/>
              </a:rPr>
              <a:t>Konzultace mezi poskytovateli zdravotních služeb</a:t>
            </a:r>
            <a:r>
              <a:rPr lang="en-GB" sz="1050" b="1" dirty="0">
                <a:solidFill>
                  <a:srgbClr val="232771"/>
                </a:solidFill>
                <a:latin typeface="Helvetica Neue" panose="020B0604020202020204" charset="0"/>
              </a:rPr>
              <a:t> </a:t>
            </a:r>
            <a:r>
              <a:rPr lang="en-GB" sz="1050" b="1">
                <a:solidFill>
                  <a:srgbClr val="232771"/>
                </a:solidFill>
                <a:latin typeface="Helvetica Neue" panose="020B0604020202020204" charset="0"/>
              </a:rPr>
              <a:t>za účelem řízení případu</a:t>
            </a:r>
            <a:r>
              <a:rPr lang="en-GB" sz="1050" b="1" dirty="0">
                <a:solidFill>
                  <a:srgbClr val="232771"/>
                </a:solidFill>
                <a:latin typeface="Helvetica Neue" panose="020B0604020202020204" charset="0"/>
              </a:rPr>
              <a:t> </a:t>
            </a:r>
          </a:p>
          <a:p>
            <a:pPr algn="ctr"/>
            <a:endParaRPr lang="en-GB" sz="1050" b="1" dirty="0">
              <a:solidFill>
                <a:srgbClr val="232771"/>
              </a:solidFill>
              <a:latin typeface="Helvetica Neue" panose="020B0604020202020204" charset="0"/>
            </a:endParaRPr>
          </a:p>
        </p:txBody>
      </p:sp>
      <p:sp>
        <p:nvSpPr>
          <p:cNvPr id="7" name="Round Diagonal Corner Rectangle 255">
            <a:extLst>
              <a:ext uri="{FF2B5EF4-FFF2-40B4-BE49-F238E27FC236}">
                <a16:creationId xmlns:a16="http://schemas.microsoft.com/office/drawing/2014/main" id="{27747E1F-47A1-44AD-AB3D-63F31F5F7D66}"/>
              </a:ext>
            </a:extLst>
          </p:cNvPr>
          <p:cNvSpPr>
            <a:spLocks/>
          </p:cNvSpPr>
          <p:nvPr/>
        </p:nvSpPr>
        <p:spPr bwMode="auto">
          <a:xfrm>
            <a:off x="1124034" y="3199175"/>
            <a:ext cx="1348255" cy="1314297"/>
          </a:xfrm>
          <a:custGeom>
            <a:avLst/>
            <a:gdLst>
              <a:gd name="T0" fmla="*/ 2179289 w 2181709"/>
              <a:gd name="T1" fmla="*/ 952500 h 1905000"/>
              <a:gd name="T2" fmla="*/ 1089649 w 2181709"/>
              <a:gd name="T3" fmla="*/ 1905000 h 1905000"/>
              <a:gd name="T4" fmla="*/ 0 w 2181709"/>
              <a:gd name="T5" fmla="*/ 952500 h 1905000"/>
              <a:gd name="T6" fmla="*/ 1089649 w 2181709"/>
              <a:gd name="T7" fmla="*/ 0 h 1905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92994 w 2181709"/>
              <a:gd name="T13" fmla="*/ 92994 h 1905000"/>
              <a:gd name="T14" fmla="*/ 2088715 w 2181709"/>
              <a:gd name="T15" fmla="*/ 1812006 h 1905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81709" h="1905000">
                <a:moveTo>
                  <a:pt x="317506" y="0"/>
                </a:moveTo>
                <a:lnTo>
                  <a:pt x="2181709" y="0"/>
                </a:lnTo>
                <a:lnTo>
                  <a:pt x="2181709" y="1587494"/>
                </a:lnTo>
                <a:cubicBezTo>
                  <a:pt x="2181709" y="1762847"/>
                  <a:pt x="2039556" y="1904999"/>
                  <a:pt x="1864203" y="1905000"/>
                </a:cubicBezTo>
                <a:lnTo>
                  <a:pt x="0" y="1905000"/>
                </a:lnTo>
                <a:lnTo>
                  <a:pt x="0" y="317506"/>
                </a:lnTo>
                <a:cubicBezTo>
                  <a:pt x="0" y="142152"/>
                  <a:pt x="142152" y="0"/>
                  <a:pt x="317506" y="0"/>
                </a:cubicBezTo>
                <a:cubicBezTo>
                  <a:pt x="317506" y="0"/>
                  <a:pt x="317506" y="0"/>
                  <a:pt x="317506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rgbClr val="26C296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sz="1050" b="1">
                <a:solidFill>
                  <a:srgbClr val="232771"/>
                </a:solidFill>
                <a:latin typeface="Helvetica Neue" panose="020B0604020202020204" charset="0"/>
              </a:rPr>
              <a:t>Přenos dat/snímků</a:t>
            </a:r>
            <a:r>
              <a:rPr lang="en-GB" sz="1050" b="1" dirty="0">
                <a:solidFill>
                  <a:srgbClr val="232771"/>
                </a:solidFill>
                <a:latin typeface="Helvetica Neue" panose="020B0604020202020204" charset="0"/>
              </a:rPr>
              <a:t> </a:t>
            </a:r>
            <a:r>
              <a:rPr lang="en-GB" sz="1050" b="1">
                <a:solidFill>
                  <a:srgbClr val="232771"/>
                </a:solidFill>
                <a:latin typeface="Helvetica Neue" panose="020B0604020202020204" charset="0"/>
              </a:rPr>
              <a:t>k poskytovateli zdravotních služeb (např. ke specialistovi</a:t>
            </a:r>
            <a:r>
              <a:rPr lang="en-GB" sz="1050" b="1" dirty="0">
                <a:solidFill>
                  <a:srgbClr val="232771"/>
                </a:solidFill>
                <a:latin typeface="Helvetica Neue" panose="020B0604020202020204" charset="0"/>
              </a:rPr>
              <a:t>) </a:t>
            </a:r>
          </a:p>
          <a:p>
            <a:pPr algn="ctr"/>
            <a:endParaRPr lang="en-GB" sz="1050" b="1" dirty="0">
              <a:solidFill>
                <a:srgbClr val="232771"/>
              </a:solidFill>
              <a:latin typeface="Helvetica Neue" panose="020B0604020202020204" charset="0"/>
            </a:endParaRPr>
          </a:p>
        </p:txBody>
      </p:sp>
      <p:sp>
        <p:nvSpPr>
          <p:cNvPr id="8" name="Round Diagonal Corner Rectangle 256">
            <a:extLst>
              <a:ext uri="{FF2B5EF4-FFF2-40B4-BE49-F238E27FC236}">
                <a16:creationId xmlns:a16="http://schemas.microsoft.com/office/drawing/2014/main" id="{D78DED26-944E-495F-8C60-ED8079CD265F}"/>
              </a:ext>
            </a:extLst>
          </p:cNvPr>
          <p:cNvSpPr>
            <a:spLocks/>
          </p:cNvSpPr>
          <p:nvPr/>
        </p:nvSpPr>
        <p:spPr bwMode="auto">
          <a:xfrm flipH="1">
            <a:off x="2614145" y="1749165"/>
            <a:ext cx="1348255" cy="1314297"/>
          </a:xfrm>
          <a:custGeom>
            <a:avLst/>
            <a:gdLst>
              <a:gd name="T0" fmla="*/ 2179289 w 2181709"/>
              <a:gd name="T1" fmla="*/ 952500 h 1905000"/>
              <a:gd name="T2" fmla="*/ 1089649 w 2181709"/>
              <a:gd name="T3" fmla="*/ 1905000 h 1905000"/>
              <a:gd name="T4" fmla="*/ 0 w 2181709"/>
              <a:gd name="T5" fmla="*/ 952500 h 1905000"/>
              <a:gd name="T6" fmla="*/ 1089649 w 2181709"/>
              <a:gd name="T7" fmla="*/ 0 h 1905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92994 w 2181709"/>
              <a:gd name="T13" fmla="*/ 92994 h 1905000"/>
              <a:gd name="T14" fmla="*/ 2088715 w 2181709"/>
              <a:gd name="T15" fmla="*/ 1812006 h 1905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81709" h="1905000">
                <a:moveTo>
                  <a:pt x="317506" y="0"/>
                </a:moveTo>
                <a:lnTo>
                  <a:pt x="2181709" y="0"/>
                </a:lnTo>
                <a:lnTo>
                  <a:pt x="2181709" y="1587494"/>
                </a:lnTo>
                <a:cubicBezTo>
                  <a:pt x="2181709" y="1762847"/>
                  <a:pt x="2039556" y="1904999"/>
                  <a:pt x="1864203" y="1905000"/>
                </a:cubicBezTo>
                <a:lnTo>
                  <a:pt x="0" y="1905000"/>
                </a:lnTo>
                <a:lnTo>
                  <a:pt x="0" y="317506"/>
                </a:lnTo>
                <a:cubicBezTo>
                  <a:pt x="0" y="142152"/>
                  <a:pt x="142152" y="0"/>
                  <a:pt x="317506" y="0"/>
                </a:cubicBezTo>
                <a:cubicBezTo>
                  <a:pt x="317506" y="0"/>
                  <a:pt x="317506" y="0"/>
                  <a:pt x="317506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rgbClr val="26C296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cs-CZ" sz="1050" b="1" dirty="0" err="1">
                <a:solidFill>
                  <a:srgbClr val="232771"/>
                </a:solidFill>
                <a:latin typeface="Helvetica Neue" panose="020B0604020202020204" charset="0"/>
              </a:rPr>
              <a:t>Telemonitoring</a:t>
            </a:r>
            <a:r>
              <a:rPr lang="cs-CZ" sz="1050" b="1" dirty="0">
                <a:solidFill>
                  <a:srgbClr val="232771"/>
                </a:solidFill>
                <a:latin typeface="Helvetica Neue" panose="020B0604020202020204" charset="0"/>
              </a:rPr>
              <a:t> zdravotních a diagnostických dat </a:t>
            </a:r>
          </a:p>
        </p:txBody>
      </p:sp>
      <p:sp>
        <p:nvSpPr>
          <p:cNvPr id="9" name="Round Diagonal Corner Rectangle 257">
            <a:extLst>
              <a:ext uri="{FF2B5EF4-FFF2-40B4-BE49-F238E27FC236}">
                <a16:creationId xmlns:a16="http://schemas.microsoft.com/office/drawing/2014/main" id="{AE92E054-C0B8-45C6-A440-99925D4580DB}"/>
              </a:ext>
            </a:extLst>
          </p:cNvPr>
          <p:cNvSpPr>
            <a:spLocks/>
          </p:cNvSpPr>
          <p:nvPr/>
        </p:nvSpPr>
        <p:spPr bwMode="auto">
          <a:xfrm>
            <a:off x="1124034" y="1749103"/>
            <a:ext cx="1348255" cy="1313201"/>
          </a:xfrm>
          <a:custGeom>
            <a:avLst/>
            <a:gdLst>
              <a:gd name="T0" fmla="*/ 2179289 w 2181709"/>
              <a:gd name="T1" fmla="*/ 951706 h 1903412"/>
              <a:gd name="T2" fmla="*/ 1089649 w 2181709"/>
              <a:gd name="T3" fmla="*/ 1903412 h 1903412"/>
              <a:gd name="T4" fmla="*/ 0 w 2181709"/>
              <a:gd name="T5" fmla="*/ 951706 h 1903412"/>
              <a:gd name="T6" fmla="*/ 1089649 w 2181709"/>
              <a:gd name="T7" fmla="*/ 0 h 19034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92917 w 2181709"/>
              <a:gd name="T13" fmla="*/ 92917 h 1903412"/>
              <a:gd name="T14" fmla="*/ 2088792 w 2181709"/>
              <a:gd name="T15" fmla="*/ 1810495 h 1903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81709" h="1903412">
                <a:moveTo>
                  <a:pt x="317242" y="0"/>
                </a:moveTo>
                <a:lnTo>
                  <a:pt x="2181709" y="0"/>
                </a:lnTo>
                <a:lnTo>
                  <a:pt x="2181709" y="1586170"/>
                </a:lnTo>
                <a:cubicBezTo>
                  <a:pt x="2181709" y="1761377"/>
                  <a:pt x="2039674" y="1903411"/>
                  <a:pt x="1864467" y="1903412"/>
                </a:cubicBezTo>
                <a:lnTo>
                  <a:pt x="0" y="1903412"/>
                </a:lnTo>
                <a:lnTo>
                  <a:pt x="0" y="317242"/>
                </a:lnTo>
                <a:cubicBezTo>
                  <a:pt x="0" y="142034"/>
                  <a:pt x="142034" y="0"/>
                  <a:pt x="317242" y="0"/>
                </a:cubicBezTo>
                <a:cubicBezTo>
                  <a:pt x="317242" y="0"/>
                  <a:pt x="317242" y="0"/>
                  <a:pt x="317242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rgbClr val="26C296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sz="1050" b="1" dirty="0" err="1">
                <a:solidFill>
                  <a:srgbClr val="232771"/>
                </a:solidFill>
                <a:latin typeface="Helvetica Neue" panose="020B0604020202020204" charset="0"/>
              </a:rPr>
              <a:t>Konzultace</a:t>
            </a:r>
            <a:r>
              <a:rPr lang="en-GB" sz="1050" b="1" dirty="0">
                <a:solidFill>
                  <a:srgbClr val="232771"/>
                </a:solidFill>
                <a:latin typeface="Helvetica Neue" panose="020B0604020202020204" charset="0"/>
              </a:rPr>
              <a:t> </a:t>
            </a:r>
            <a:r>
              <a:rPr lang="en-GB" sz="1050" b="1" dirty="0" err="1">
                <a:solidFill>
                  <a:srgbClr val="232771"/>
                </a:solidFill>
                <a:latin typeface="Helvetica Neue" panose="020B0604020202020204" charset="0"/>
              </a:rPr>
              <a:t>mezi</a:t>
            </a:r>
            <a:r>
              <a:rPr lang="en-GB" sz="1050" b="1" dirty="0">
                <a:solidFill>
                  <a:srgbClr val="232771"/>
                </a:solidFill>
                <a:latin typeface="Helvetica Neue" panose="020B0604020202020204" charset="0"/>
              </a:rPr>
              <a:t> </a:t>
            </a:r>
            <a:r>
              <a:rPr lang="en-GB" sz="1050" b="1" dirty="0" err="1">
                <a:solidFill>
                  <a:srgbClr val="232771"/>
                </a:solidFill>
                <a:latin typeface="Helvetica Neue" panose="020B0604020202020204" charset="0"/>
              </a:rPr>
              <a:t>vzdáleným</a:t>
            </a:r>
            <a:r>
              <a:rPr lang="en-GB" sz="1050" b="1" dirty="0">
                <a:solidFill>
                  <a:srgbClr val="232771"/>
                </a:solidFill>
                <a:latin typeface="Helvetica Neue" panose="020B0604020202020204" charset="0"/>
              </a:rPr>
              <a:t> </a:t>
            </a:r>
            <a:r>
              <a:rPr lang="en-GB" sz="1050" b="1" dirty="0" err="1">
                <a:solidFill>
                  <a:srgbClr val="232771"/>
                </a:solidFill>
                <a:latin typeface="Helvetica Neue" panose="020B0604020202020204" charset="0"/>
              </a:rPr>
              <a:t>pacientem</a:t>
            </a:r>
            <a:r>
              <a:rPr lang="en-GB" sz="1050" b="1" dirty="0">
                <a:solidFill>
                  <a:srgbClr val="232771"/>
                </a:solidFill>
                <a:latin typeface="Helvetica Neue" panose="020B0604020202020204" charset="0"/>
              </a:rPr>
              <a:t> a </a:t>
            </a:r>
            <a:r>
              <a:rPr lang="en-GB" sz="1050" b="1" dirty="0" err="1">
                <a:solidFill>
                  <a:srgbClr val="232771"/>
                </a:solidFill>
                <a:latin typeface="Helvetica Neue" panose="020B0604020202020204" charset="0"/>
              </a:rPr>
              <a:t>poskytovatelem</a:t>
            </a:r>
            <a:r>
              <a:rPr lang="en-GB" sz="1050" b="1" dirty="0">
                <a:solidFill>
                  <a:srgbClr val="232771"/>
                </a:solidFill>
                <a:latin typeface="Helvetica Neue" panose="020B0604020202020204" charset="0"/>
              </a:rPr>
              <a:t> </a:t>
            </a:r>
            <a:r>
              <a:rPr lang="en-GB" sz="1050" b="1" dirty="0" err="1">
                <a:solidFill>
                  <a:srgbClr val="232771"/>
                </a:solidFill>
                <a:latin typeface="Helvetica Neue" panose="020B0604020202020204" charset="0"/>
              </a:rPr>
              <a:t>zdravotních</a:t>
            </a:r>
            <a:r>
              <a:rPr lang="en-GB" sz="1050" b="1" dirty="0">
                <a:solidFill>
                  <a:srgbClr val="232771"/>
                </a:solidFill>
                <a:latin typeface="Helvetica Neue" panose="020B0604020202020204" charset="0"/>
              </a:rPr>
              <a:t> </a:t>
            </a:r>
            <a:r>
              <a:rPr lang="en-GB" sz="1050" b="1" dirty="0" err="1">
                <a:solidFill>
                  <a:srgbClr val="232771"/>
                </a:solidFill>
                <a:latin typeface="Helvetica Neue" panose="020B0604020202020204" charset="0"/>
              </a:rPr>
              <a:t>služeb</a:t>
            </a:r>
            <a:r>
              <a:rPr lang="en-GB" sz="1050" b="1" dirty="0">
                <a:solidFill>
                  <a:srgbClr val="232771"/>
                </a:solidFill>
                <a:latin typeface="Helvetica Neue" panose="020B0604020202020204" charset="0"/>
              </a:rPr>
              <a:t> 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40740525-7545-44A8-BE1F-8A7E502ADE4E}"/>
              </a:ext>
            </a:extLst>
          </p:cNvPr>
          <p:cNvSpPr/>
          <p:nvPr/>
        </p:nvSpPr>
        <p:spPr>
          <a:xfrm>
            <a:off x="-266700" y="800101"/>
            <a:ext cx="6715125" cy="675221"/>
          </a:xfrm>
          <a:prstGeom prst="roundRect">
            <a:avLst>
              <a:gd name="adj" fmla="val 50000"/>
            </a:avLst>
          </a:prstGeom>
          <a:solidFill>
            <a:srgbClr val="5FD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000" rtlCol="0" anchor="ctr"/>
          <a:lstStyle/>
          <a:p>
            <a:pPr algn="ctr">
              <a:lnSpc>
                <a:spcPct val="90000"/>
              </a:lnSpc>
            </a:pPr>
            <a:r>
              <a:rPr lang="cs-CZ" sz="975" i="1" dirty="0">
                <a:solidFill>
                  <a:schemeClr val="bg1"/>
                </a:solidFill>
                <a:latin typeface="Helvetica Neue" panose="020B0604020202020204" charset="0"/>
              </a:rPr>
              <a:t>”souhrnné označení pro zdravotnické aktivity, služby a systémy, provozované na dálku cestou informačních a komunikačních technologií za účelem podpory globálního zdraví, prevence a zdravotní péče, stejně jako vzdělávání, řízení zdravotnictví a zdravotnického výzkumu”</a:t>
            </a:r>
            <a:endParaRPr lang="en-US" sz="975" i="1" dirty="0">
              <a:solidFill>
                <a:schemeClr val="bg1"/>
              </a:solidFill>
              <a:latin typeface="Helvetica Neue" panose="020B0604020202020204" charset="0"/>
            </a:endParaRP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EDAA2172-EE10-4281-8B07-2EA1F1DAC7C6}"/>
              </a:ext>
            </a:extLst>
          </p:cNvPr>
          <p:cNvSpPr/>
          <p:nvPr/>
        </p:nvSpPr>
        <p:spPr>
          <a:xfrm>
            <a:off x="1071562" y="1643786"/>
            <a:ext cx="252413" cy="252413"/>
          </a:xfrm>
          <a:prstGeom prst="ellipse">
            <a:avLst/>
          </a:prstGeom>
          <a:solidFill>
            <a:srgbClr val="232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latin typeface="Helvetica Neue" panose="020B0604020202020204" charset="0"/>
              </a:rPr>
              <a:t>1</a:t>
            </a:r>
            <a:endParaRPr lang="en-US" sz="1200" dirty="0">
              <a:latin typeface="Helvetica Neue" panose="020B0604020202020204" charset="0"/>
            </a:endParaRP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C62C4EB0-25FA-4EA1-A9FE-4528779F5323}"/>
              </a:ext>
            </a:extLst>
          </p:cNvPr>
          <p:cNvSpPr/>
          <p:nvPr/>
        </p:nvSpPr>
        <p:spPr>
          <a:xfrm>
            <a:off x="2526632" y="1643786"/>
            <a:ext cx="252413" cy="252413"/>
          </a:xfrm>
          <a:prstGeom prst="ellipse">
            <a:avLst/>
          </a:prstGeom>
          <a:solidFill>
            <a:srgbClr val="232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latin typeface="Helvetica Neue" panose="020B0604020202020204" charset="0"/>
              </a:rPr>
              <a:t>2</a:t>
            </a:r>
            <a:endParaRPr lang="en-US" sz="1200" dirty="0">
              <a:latin typeface="Helvetica Neue" panose="020B0604020202020204" charset="0"/>
            </a:endParaRP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75CC7BD8-7D63-42E7-823A-C02975614F06}"/>
              </a:ext>
            </a:extLst>
          </p:cNvPr>
          <p:cNvSpPr/>
          <p:nvPr/>
        </p:nvSpPr>
        <p:spPr>
          <a:xfrm>
            <a:off x="1071562" y="3122533"/>
            <a:ext cx="252413" cy="252413"/>
          </a:xfrm>
          <a:prstGeom prst="ellipse">
            <a:avLst/>
          </a:prstGeom>
          <a:solidFill>
            <a:srgbClr val="232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latin typeface="Helvetica Neue" panose="020B0604020202020204" charset="0"/>
              </a:rPr>
              <a:t>3</a:t>
            </a:r>
            <a:endParaRPr lang="en-US" sz="1200" dirty="0">
              <a:latin typeface="Helvetica Neue" panose="020B0604020202020204" charset="0"/>
            </a:endParaRPr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8E28F9EA-CEF8-46C8-8039-9EF1CC841F0A}"/>
              </a:ext>
            </a:extLst>
          </p:cNvPr>
          <p:cNvSpPr/>
          <p:nvPr/>
        </p:nvSpPr>
        <p:spPr>
          <a:xfrm>
            <a:off x="2524760" y="3122533"/>
            <a:ext cx="252413" cy="252413"/>
          </a:xfrm>
          <a:prstGeom prst="ellipse">
            <a:avLst/>
          </a:prstGeom>
          <a:solidFill>
            <a:srgbClr val="232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latin typeface="Helvetica Neue" panose="020B0604020202020204" charset="0"/>
              </a:rPr>
              <a:t>4</a:t>
            </a:r>
            <a:endParaRPr lang="en-US" sz="1200" dirty="0"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699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35468B6A-22BD-4A9E-868B-C4E4B6EBF6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35468B6A-22BD-4A9E-868B-C4E4B6EBF6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" name="Google Shape;80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62750" y="4533125"/>
            <a:ext cx="339476" cy="33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0" descr="Repea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 flipH="1">
            <a:off x="6883841" y="2065504"/>
            <a:ext cx="833931" cy="83393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0"/>
          <p:cNvSpPr/>
          <p:nvPr/>
        </p:nvSpPr>
        <p:spPr>
          <a:xfrm>
            <a:off x="574444" y="1435895"/>
            <a:ext cx="744555" cy="744555"/>
          </a:xfrm>
          <a:prstGeom prst="ellipse">
            <a:avLst/>
          </a:prstGeom>
          <a:noFill/>
          <a:ln w="25400" cap="flat" cmpd="sng">
            <a:solidFill>
              <a:srgbClr val="1C315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0"/>
          <p:cNvSpPr/>
          <p:nvPr/>
        </p:nvSpPr>
        <p:spPr>
          <a:xfrm>
            <a:off x="2738442" y="2043736"/>
            <a:ext cx="906331" cy="906330"/>
          </a:xfrm>
          <a:prstGeom prst="ellipse">
            <a:avLst/>
          </a:prstGeom>
          <a:noFill/>
          <a:ln w="25400" cap="flat" cmpd="sng">
            <a:solidFill>
              <a:srgbClr val="1C31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0"/>
          <p:cNvSpPr/>
          <p:nvPr/>
        </p:nvSpPr>
        <p:spPr>
          <a:xfrm>
            <a:off x="3901371" y="2043736"/>
            <a:ext cx="906331" cy="906330"/>
          </a:xfrm>
          <a:prstGeom prst="ellipse">
            <a:avLst/>
          </a:prstGeom>
          <a:noFill/>
          <a:ln w="25400" cap="flat" cmpd="sng">
            <a:solidFill>
              <a:srgbClr val="1C31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0"/>
          <p:cNvSpPr/>
          <p:nvPr/>
        </p:nvSpPr>
        <p:spPr>
          <a:xfrm>
            <a:off x="1575513" y="2045446"/>
            <a:ext cx="906331" cy="906330"/>
          </a:xfrm>
          <a:prstGeom prst="ellipse">
            <a:avLst/>
          </a:prstGeom>
          <a:noFill/>
          <a:ln w="25400" cap="flat" cmpd="sng">
            <a:solidFill>
              <a:srgbClr val="1C31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0"/>
          <p:cNvSpPr/>
          <p:nvPr/>
        </p:nvSpPr>
        <p:spPr>
          <a:xfrm>
            <a:off x="5064300" y="2043736"/>
            <a:ext cx="906331" cy="906330"/>
          </a:xfrm>
          <a:prstGeom prst="ellipse">
            <a:avLst/>
          </a:prstGeom>
          <a:noFill/>
          <a:ln w="25400" cap="flat" cmpd="sng">
            <a:solidFill>
              <a:srgbClr val="1C31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0"/>
          <p:cNvSpPr/>
          <p:nvPr/>
        </p:nvSpPr>
        <p:spPr>
          <a:xfrm>
            <a:off x="6227228" y="2043736"/>
            <a:ext cx="906331" cy="90633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1C31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0"/>
          <p:cNvSpPr/>
          <p:nvPr/>
        </p:nvSpPr>
        <p:spPr>
          <a:xfrm>
            <a:off x="7427718" y="2043736"/>
            <a:ext cx="906331" cy="90633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1C31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0"/>
          <p:cNvSpPr/>
          <p:nvPr/>
        </p:nvSpPr>
        <p:spPr>
          <a:xfrm>
            <a:off x="583945" y="2865438"/>
            <a:ext cx="744555" cy="744555"/>
          </a:xfrm>
          <a:prstGeom prst="ellipse">
            <a:avLst/>
          </a:prstGeom>
          <a:noFill/>
          <a:ln w="25400" cap="flat" cmpd="sng">
            <a:solidFill>
              <a:srgbClr val="1C315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20" descr="Sli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00" y="1513180"/>
            <a:ext cx="589984" cy="589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0" descr="Doctor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27972" y="2870047"/>
            <a:ext cx="656502" cy="656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20"/>
          <p:cNvGrpSpPr/>
          <p:nvPr/>
        </p:nvGrpSpPr>
        <p:grpSpPr>
          <a:xfrm>
            <a:off x="1743791" y="2218910"/>
            <a:ext cx="556384" cy="556384"/>
            <a:chOff x="1333028" y="806809"/>
            <a:chExt cx="914400" cy="914400"/>
          </a:xfrm>
        </p:grpSpPr>
        <p:pic>
          <p:nvPicPr>
            <p:cNvPr id="92" name="Google Shape;92;p20" descr="Smart Phone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333028" y="806809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20" descr="Lock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604083" y="979213"/>
              <a:ext cx="372292" cy="3722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4" name="Google Shape;94;p20"/>
          <p:cNvGrpSpPr/>
          <p:nvPr/>
        </p:nvGrpSpPr>
        <p:grpSpPr>
          <a:xfrm>
            <a:off x="2918316" y="2207801"/>
            <a:ext cx="553845" cy="553844"/>
            <a:chOff x="2886582" y="1924863"/>
            <a:chExt cx="607287" cy="607287"/>
          </a:xfrm>
        </p:grpSpPr>
        <p:pic>
          <p:nvPicPr>
            <p:cNvPr id="95" name="Google Shape;95;p20" descr="Smart Phone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886582" y="1924863"/>
              <a:ext cx="607287" cy="607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20" descr="List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060020" y="2048367"/>
              <a:ext cx="255540" cy="2555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7" name="Google Shape;97;p20"/>
          <p:cNvGrpSpPr/>
          <p:nvPr/>
        </p:nvGrpSpPr>
        <p:grpSpPr>
          <a:xfrm>
            <a:off x="3993313" y="2117002"/>
            <a:ext cx="724747" cy="724747"/>
            <a:chOff x="4115251" y="2113661"/>
            <a:chExt cx="914400" cy="914400"/>
          </a:xfrm>
        </p:grpSpPr>
        <p:pic>
          <p:nvPicPr>
            <p:cNvPr id="98" name="Google Shape;98;p20" descr="Laptop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115251" y="2113661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20" descr="Hamburger Menu Icon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301515" y="2427711"/>
              <a:ext cx="270485" cy="270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20" descr="Add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716608" y="2385715"/>
              <a:ext cx="83991" cy="839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20" descr="Document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4716608" y="2560483"/>
              <a:ext cx="113312" cy="11331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" name="Google Shape;102;p20" descr="Signpost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196030" y="2146314"/>
            <a:ext cx="666121" cy="666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 descr="Chat bubble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6321534" y="2311652"/>
            <a:ext cx="363515" cy="3635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20"/>
          <p:cNvGrpSpPr/>
          <p:nvPr/>
        </p:nvGrpSpPr>
        <p:grpSpPr>
          <a:xfrm>
            <a:off x="6515799" y="2216771"/>
            <a:ext cx="568040" cy="568040"/>
            <a:chOff x="6598744" y="860107"/>
            <a:chExt cx="861139" cy="861139"/>
          </a:xfrm>
        </p:grpSpPr>
        <p:pic>
          <p:nvPicPr>
            <p:cNvPr id="105" name="Google Shape;105;p20" descr="Smart Phone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598744" y="860107"/>
              <a:ext cx="861139" cy="8611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20" descr="Presentation with media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6874364" y="1128154"/>
              <a:ext cx="306284" cy="30628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7" name="Google Shape;107;p20" descr="Hospital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568541" y="2178893"/>
            <a:ext cx="416070" cy="416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 descr="Doctor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7736714" y="2391422"/>
            <a:ext cx="323593" cy="323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 descr="Doctor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7781632" y="2329692"/>
            <a:ext cx="484179" cy="48417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/>
          <p:nvPr/>
        </p:nvSpPr>
        <p:spPr>
          <a:xfrm>
            <a:off x="344043" y="2218909"/>
            <a:ext cx="1168379" cy="59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60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050" b="0" i="0" u="none" strike="noStrike" cap="none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Pacient </a:t>
            </a:r>
            <a:br>
              <a:rPr lang="en" sz="1050" b="0" i="0" u="none" strike="noStrike" cap="none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050" b="0" i="0" u="none" strike="noStrike" cap="none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zahájí kontakt</a:t>
            </a:r>
            <a:endParaRPr sz="1050" b="0" i="0" u="none" strike="noStrike" cap="none" dirty="0">
              <a:solidFill>
                <a:srgbClr val="1B3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" name="Google Shape;111;p20"/>
          <p:cNvSpPr/>
          <p:nvPr/>
        </p:nvSpPr>
        <p:spPr>
          <a:xfrm>
            <a:off x="323850" y="3656383"/>
            <a:ext cx="1168379" cy="59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60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050" b="0" i="0" u="none" strike="noStrike" cap="none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Lékař</a:t>
            </a:r>
            <a:endParaRPr sz="1050" b="0" i="0" u="none" strike="noStrike" cap="none" dirty="0">
              <a:solidFill>
                <a:srgbClr val="1B3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460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050" b="0" i="0" u="none" strike="noStrike" cap="none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zahájí kontakt</a:t>
            </a:r>
            <a:endParaRPr sz="1050" b="0" i="0" u="none" strike="noStrike" cap="none" dirty="0">
              <a:solidFill>
                <a:srgbClr val="1B3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2" name="Google Shape;112;p20"/>
          <p:cNvSpPr/>
          <p:nvPr/>
        </p:nvSpPr>
        <p:spPr>
          <a:xfrm>
            <a:off x="1429593" y="3063769"/>
            <a:ext cx="1196156" cy="435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60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050" b="0" i="0" u="none" strike="noStrike" cap="none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Zabezpečené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60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050" b="0" i="0" u="none" strike="noStrike" cap="none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přihlášení</a:t>
            </a:r>
            <a:endParaRPr sz="1050" b="0" i="0" u="none" strike="noStrike" cap="none" dirty="0">
              <a:solidFill>
                <a:srgbClr val="1B3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" name="Google Shape;113;p20"/>
          <p:cNvSpPr/>
          <p:nvPr/>
        </p:nvSpPr>
        <p:spPr>
          <a:xfrm>
            <a:off x="2713466" y="3102540"/>
            <a:ext cx="921311" cy="59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60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050" b="0" i="0" u="none" strike="noStrike" cap="none" dirty="0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Podrobná</a:t>
            </a:r>
            <a:endParaRPr sz="1050" b="0" i="0" u="none" strike="noStrike" cap="none" dirty="0">
              <a:solidFill>
                <a:srgbClr val="1B3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460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050" b="0" i="0" u="none" strike="noStrike" cap="none" dirty="0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historie</a:t>
            </a:r>
            <a:endParaRPr sz="1050" b="0" i="0" u="none" strike="noStrike" cap="none" dirty="0">
              <a:solidFill>
                <a:srgbClr val="1B3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" name="Google Shape;114;p20"/>
          <p:cNvSpPr/>
          <p:nvPr/>
        </p:nvSpPr>
        <p:spPr>
          <a:xfrm>
            <a:off x="3777309" y="3014273"/>
            <a:ext cx="1177150" cy="760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60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050" b="0" i="0" u="none" strike="noStrike" cap="none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Strukturovaný</a:t>
            </a:r>
            <a:endParaRPr sz="1050" b="0" i="0" u="none" strike="noStrike" cap="none" dirty="0">
              <a:solidFill>
                <a:srgbClr val="1B3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460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050" b="0" i="0" u="none" strike="noStrike" cap="none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lékařský</a:t>
            </a:r>
            <a:endParaRPr sz="1050" b="0" i="0" u="none" strike="noStrike" cap="none" dirty="0">
              <a:solidFill>
                <a:srgbClr val="1B3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460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050" b="0" i="0" u="none" strike="noStrike" cap="none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zápis</a:t>
            </a:r>
            <a:endParaRPr sz="1050" b="0" i="0" u="none" strike="noStrike" cap="none" dirty="0">
              <a:solidFill>
                <a:srgbClr val="1B3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" name="Google Shape;115;p20"/>
          <p:cNvSpPr/>
          <p:nvPr/>
        </p:nvSpPr>
        <p:spPr>
          <a:xfrm>
            <a:off x="5096991" y="3014273"/>
            <a:ext cx="831393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60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050" b="0" i="0" u="none" strike="noStrike" cap="none" dirty="0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Vhodná</a:t>
            </a:r>
            <a:endParaRPr sz="1050" b="0" i="0" u="none" strike="noStrike" cap="none" dirty="0">
              <a:solidFill>
                <a:srgbClr val="1B3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460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050" dirty="0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lang="en" sz="1050" b="0" i="0" u="none" strike="noStrike" cap="none" dirty="0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olba</a:t>
            </a:r>
            <a:endParaRPr sz="1050" b="0" i="0" u="none" strike="noStrike" cap="none" dirty="0">
              <a:solidFill>
                <a:srgbClr val="1B3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460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050" b="0" i="0" u="none" strike="noStrike" cap="none" dirty="0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péče</a:t>
            </a:r>
            <a:endParaRPr sz="1050" b="0" i="0" u="none" strike="noStrike" cap="none" dirty="0">
              <a:solidFill>
                <a:srgbClr val="1B3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" name="Google Shape;116;p20"/>
          <p:cNvSpPr/>
          <p:nvPr/>
        </p:nvSpPr>
        <p:spPr>
          <a:xfrm>
            <a:off x="6079715" y="3087185"/>
            <a:ext cx="1063121" cy="59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60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050" b="0" i="0" u="none" strike="noStrike" cap="none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Efektivní</a:t>
            </a:r>
            <a:endParaRPr sz="1050" b="0" i="0" u="none" strike="noStrike" cap="none" dirty="0">
              <a:solidFill>
                <a:srgbClr val="1B3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460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050" b="0" i="0" u="none" strike="noStrike" cap="none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komunikace</a:t>
            </a:r>
            <a:endParaRPr sz="1050" b="0" i="0" u="none" strike="noStrike" cap="none" dirty="0">
              <a:solidFill>
                <a:srgbClr val="1B3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" name="Google Shape;117;p20"/>
          <p:cNvSpPr/>
          <p:nvPr/>
        </p:nvSpPr>
        <p:spPr>
          <a:xfrm>
            <a:off x="7053640" y="3087185"/>
            <a:ext cx="1539711" cy="59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60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050" b="0" i="0" u="none" strike="noStrike" cap="none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Vyhodnocení, léčba</a:t>
            </a:r>
            <a:endParaRPr sz="1050" b="0" i="0" u="none" strike="noStrike" cap="none" dirty="0">
              <a:solidFill>
                <a:srgbClr val="1B3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460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050" b="0" i="0" u="none" strike="noStrike" cap="none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spolupráce</a:t>
            </a:r>
            <a:endParaRPr sz="1050" b="0" i="0" u="none" strike="noStrike" cap="none" dirty="0">
              <a:solidFill>
                <a:srgbClr val="1B3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18" name="Google Shape;118;p20"/>
          <p:cNvCxnSpPr>
            <a:endCxn id="84" idx="1"/>
          </p:cNvCxnSpPr>
          <p:nvPr/>
        </p:nvCxnSpPr>
        <p:spPr>
          <a:xfrm>
            <a:off x="1281975" y="1972703"/>
            <a:ext cx="426268" cy="205473"/>
          </a:xfrm>
          <a:prstGeom prst="straightConnector1">
            <a:avLst/>
          </a:prstGeom>
          <a:noFill/>
          <a:ln w="28575" cap="flat" cmpd="sng">
            <a:solidFill>
              <a:srgbClr val="1C315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9" name="Google Shape;119;p20"/>
          <p:cNvCxnSpPr>
            <a:endCxn id="84" idx="3"/>
          </p:cNvCxnSpPr>
          <p:nvPr/>
        </p:nvCxnSpPr>
        <p:spPr>
          <a:xfrm rot="10800000" flipH="1">
            <a:off x="1284437" y="2819047"/>
            <a:ext cx="423805" cy="265118"/>
          </a:xfrm>
          <a:prstGeom prst="straightConnector1">
            <a:avLst/>
          </a:prstGeom>
          <a:noFill/>
          <a:ln w="28575" cap="flat" cmpd="sng">
            <a:solidFill>
              <a:srgbClr val="1C315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0" name="Google Shape;120;p20"/>
          <p:cNvCxnSpPr/>
          <p:nvPr/>
        </p:nvCxnSpPr>
        <p:spPr>
          <a:xfrm rot="10800000" flipH="1">
            <a:off x="1281538" y="2870047"/>
            <a:ext cx="338002" cy="209019"/>
          </a:xfrm>
          <a:prstGeom prst="straightConnector1">
            <a:avLst/>
          </a:prstGeom>
          <a:noFill/>
          <a:ln w="28575" cap="flat" cmpd="sng">
            <a:solidFill>
              <a:srgbClr val="1C315A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21" name="Google Shape;121;p20"/>
          <p:cNvCxnSpPr/>
          <p:nvPr/>
        </p:nvCxnSpPr>
        <p:spPr>
          <a:xfrm>
            <a:off x="1279598" y="1973291"/>
            <a:ext cx="299990" cy="143711"/>
          </a:xfrm>
          <a:prstGeom prst="straightConnector1">
            <a:avLst/>
          </a:prstGeom>
          <a:noFill/>
          <a:ln w="28575" cap="flat" cmpd="sng">
            <a:solidFill>
              <a:srgbClr val="1C315A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122" name="Google Shape;122;p20"/>
          <p:cNvGrpSpPr/>
          <p:nvPr/>
        </p:nvGrpSpPr>
        <p:grpSpPr>
          <a:xfrm>
            <a:off x="2477597" y="2500995"/>
            <a:ext cx="260493" cy="6286"/>
            <a:chOff x="2403337" y="2275110"/>
            <a:chExt cx="285629" cy="6893"/>
          </a:xfrm>
        </p:grpSpPr>
        <p:cxnSp>
          <p:nvCxnSpPr>
            <p:cNvPr id="123" name="Google Shape;123;p20"/>
            <p:cNvCxnSpPr/>
            <p:nvPr/>
          </p:nvCxnSpPr>
          <p:spPr>
            <a:xfrm rot="10800000" flipH="1">
              <a:off x="2403337" y="2275110"/>
              <a:ext cx="197057" cy="6893"/>
            </a:xfrm>
            <a:prstGeom prst="straightConnector1">
              <a:avLst/>
            </a:prstGeom>
            <a:noFill/>
            <a:ln w="28575" cap="flat" cmpd="sng">
              <a:solidFill>
                <a:srgbClr val="1C315A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24" name="Google Shape;124;p20"/>
            <p:cNvCxnSpPr/>
            <p:nvPr/>
          </p:nvCxnSpPr>
          <p:spPr>
            <a:xfrm rot="10800000" flipH="1">
              <a:off x="2417021" y="2276612"/>
              <a:ext cx="271945" cy="3889"/>
            </a:xfrm>
            <a:prstGeom prst="straightConnector1">
              <a:avLst/>
            </a:prstGeom>
            <a:noFill/>
            <a:ln w="28575" cap="flat" cmpd="sng">
              <a:solidFill>
                <a:srgbClr val="1C315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25" name="Google Shape;125;p20"/>
          <p:cNvGrpSpPr/>
          <p:nvPr/>
        </p:nvGrpSpPr>
        <p:grpSpPr>
          <a:xfrm>
            <a:off x="3634777" y="2500995"/>
            <a:ext cx="260493" cy="6286"/>
            <a:chOff x="3672178" y="2278556"/>
            <a:chExt cx="285629" cy="6893"/>
          </a:xfrm>
        </p:grpSpPr>
        <p:cxnSp>
          <p:nvCxnSpPr>
            <p:cNvPr id="126" name="Google Shape;126;p20"/>
            <p:cNvCxnSpPr/>
            <p:nvPr/>
          </p:nvCxnSpPr>
          <p:spPr>
            <a:xfrm rot="10800000" flipH="1">
              <a:off x="3672178" y="2278556"/>
              <a:ext cx="197057" cy="6893"/>
            </a:xfrm>
            <a:prstGeom prst="straightConnector1">
              <a:avLst/>
            </a:prstGeom>
            <a:noFill/>
            <a:ln w="28575" cap="flat" cmpd="sng">
              <a:solidFill>
                <a:srgbClr val="1C315A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27" name="Google Shape;127;p20"/>
            <p:cNvCxnSpPr/>
            <p:nvPr/>
          </p:nvCxnSpPr>
          <p:spPr>
            <a:xfrm rot="10800000" flipH="1">
              <a:off x="3685862" y="2280058"/>
              <a:ext cx="271945" cy="3889"/>
            </a:xfrm>
            <a:prstGeom prst="straightConnector1">
              <a:avLst/>
            </a:prstGeom>
            <a:noFill/>
            <a:ln w="28575" cap="flat" cmpd="sng">
              <a:solidFill>
                <a:srgbClr val="1C315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28" name="Google Shape;128;p20"/>
          <p:cNvGrpSpPr/>
          <p:nvPr/>
        </p:nvGrpSpPr>
        <p:grpSpPr>
          <a:xfrm>
            <a:off x="4801322" y="2500995"/>
            <a:ext cx="260493" cy="6286"/>
            <a:chOff x="4951287" y="2280501"/>
            <a:chExt cx="285629" cy="6893"/>
          </a:xfrm>
        </p:grpSpPr>
        <p:cxnSp>
          <p:nvCxnSpPr>
            <p:cNvPr id="129" name="Google Shape;129;p20"/>
            <p:cNvCxnSpPr/>
            <p:nvPr/>
          </p:nvCxnSpPr>
          <p:spPr>
            <a:xfrm rot="10800000" flipH="1">
              <a:off x="4951287" y="2280501"/>
              <a:ext cx="197057" cy="6893"/>
            </a:xfrm>
            <a:prstGeom prst="straightConnector1">
              <a:avLst/>
            </a:prstGeom>
            <a:noFill/>
            <a:ln w="28575" cap="flat" cmpd="sng">
              <a:solidFill>
                <a:srgbClr val="1C315A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30" name="Google Shape;130;p20"/>
            <p:cNvCxnSpPr/>
            <p:nvPr/>
          </p:nvCxnSpPr>
          <p:spPr>
            <a:xfrm rot="10800000" flipH="1">
              <a:off x="4964971" y="2282003"/>
              <a:ext cx="271945" cy="3889"/>
            </a:xfrm>
            <a:prstGeom prst="straightConnector1">
              <a:avLst/>
            </a:prstGeom>
            <a:noFill/>
            <a:ln w="28575" cap="flat" cmpd="sng">
              <a:solidFill>
                <a:srgbClr val="1C315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31" name="Google Shape;131;p20"/>
          <p:cNvGrpSpPr/>
          <p:nvPr/>
        </p:nvGrpSpPr>
        <p:grpSpPr>
          <a:xfrm>
            <a:off x="5972859" y="2500995"/>
            <a:ext cx="260493" cy="6286"/>
            <a:chOff x="6235870" y="2278556"/>
            <a:chExt cx="285629" cy="6893"/>
          </a:xfrm>
        </p:grpSpPr>
        <p:cxnSp>
          <p:nvCxnSpPr>
            <p:cNvPr id="132" name="Google Shape;132;p20"/>
            <p:cNvCxnSpPr/>
            <p:nvPr/>
          </p:nvCxnSpPr>
          <p:spPr>
            <a:xfrm rot="10800000" flipH="1">
              <a:off x="6235870" y="2278556"/>
              <a:ext cx="197057" cy="6893"/>
            </a:xfrm>
            <a:prstGeom prst="straightConnector1">
              <a:avLst/>
            </a:prstGeom>
            <a:noFill/>
            <a:ln w="28575" cap="flat" cmpd="sng">
              <a:solidFill>
                <a:srgbClr val="1C315A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33" name="Google Shape;133;p20"/>
            <p:cNvCxnSpPr/>
            <p:nvPr/>
          </p:nvCxnSpPr>
          <p:spPr>
            <a:xfrm rot="10800000" flipH="1">
              <a:off x="6249554" y="2280058"/>
              <a:ext cx="271945" cy="3889"/>
            </a:xfrm>
            <a:prstGeom prst="straightConnector1">
              <a:avLst/>
            </a:prstGeom>
            <a:noFill/>
            <a:ln w="28575" cap="flat" cmpd="sng">
              <a:solidFill>
                <a:srgbClr val="1C315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34" name="Google Shape;134;p20"/>
          <p:cNvSpPr/>
          <p:nvPr/>
        </p:nvSpPr>
        <p:spPr>
          <a:xfrm>
            <a:off x="1948170" y="1341557"/>
            <a:ext cx="1295568" cy="443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60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050" b="1" i="0" u="none" strike="noStrike" cap="none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Aktivní pacient</a:t>
            </a:r>
            <a:endParaRPr sz="1050" b="1" i="0" u="none" strike="noStrike" cap="none" dirty="0">
              <a:solidFill>
                <a:srgbClr val="1B3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" name="Google Shape;135;p20"/>
          <p:cNvSpPr/>
          <p:nvPr/>
        </p:nvSpPr>
        <p:spPr>
          <a:xfrm>
            <a:off x="3993313" y="1282828"/>
            <a:ext cx="1659589" cy="427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60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050" b="1" i="0" u="none" strike="noStrike" cap="none" dirty="0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Automatické třídění </a:t>
            </a:r>
            <a:br>
              <a:rPr lang="en" sz="1050" b="1" i="0" u="none" strike="noStrike" cap="none" dirty="0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050" b="1" i="0" u="none" strike="noStrike" cap="none" dirty="0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reporting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0"/>
          <p:cNvSpPr/>
          <p:nvPr/>
        </p:nvSpPr>
        <p:spPr>
          <a:xfrm>
            <a:off x="6042987" y="1341557"/>
            <a:ext cx="1142064" cy="443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60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050" b="1" i="0" u="none" strike="noStrike" cap="none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Komunikace</a:t>
            </a:r>
            <a:endParaRPr sz="1050" b="1" i="0" u="none" strike="noStrike" cap="none" dirty="0">
              <a:solidFill>
                <a:srgbClr val="1B3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p20"/>
          <p:cNvSpPr/>
          <p:nvPr/>
        </p:nvSpPr>
        <p:spPr>
          <a:xfrm>
            <a:off x="7109858" y="1257350"/>
            <a:ext cx="1494391" cy="435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60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050" b="1" i="0" u="none" strike="noStrike" cap="none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Digitální / fyzické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60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050" b="1" i="0" u="none" strike="noStrike" cap="none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odbavení</a:t>
            </a:r>
            <a:endParaRPr sz="1050" b="1" i="0" u="none" strike="noStrike" cap="none" dirty="0">
              <a:solidFill>
                <a:srgbClr val="1B30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38" name="Google Shape;138;p20"/>
          <p:cNvGrpSpPr/>
          <p:nvPr/>
        </p:nvGrpSpPr>
        <p:grpSpPr>
          <a:xfrm>
            <a:off x="1513246" y="1682480"/>
            <a:ext cx="2157126" cy="192439"/>
            <a:chOff x="1630857" y="3625280"/>
            <a:chExt cx="2447621" cy="210691"/>
          </a:xfrm>
        </p:grpSpPr>
        <p:cxnSp>
          <p:nvCxnSpPr>
            <p:cNvPr id="139" name="Google Shape;139;p20"/>
            <p:cNvCxnSpPr/>
            <p:nvPr/>
          </p:nvCxnSpPr>
          <p:spPr>
            <a:xfrm>
              <a:off x="1630857" y="3730625"/>
              <a:ext cx="2447621" cy="0"/>
            </a:xfrm>
            <a:prstGeom prst="straightConnector1">
              <a:avLst/>
            </a:prstGeom>
            <a:noFill/>
            <a:ln w="28575" cap="flat" cmpd="sng">
              <a:solidFill>
                <a:srgbClr val="32C197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0" name="Google Shape;140;p20"/>
            <p:cNvCxnSpPr/>
            <p:nvPr/>
          </p:nvCxnSpPr>
          <p:spPr>
            <a:xfrm rot="10800000">
              <a:off x="4078478" y="3625280"/>
              <a:ext cx="0" cy="210691"/>
            </a:xfrm>
            <a:prstGeom prst="straightConnector1">
              <a:avLst/>
            </a:prstGeom>
            <a:noFill/>
            <a:ln w="28575" cap="flat" cmpd="sng">
              <a:solidFill>
                <a:srgbClr val="32C197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1" name="Google Shape;141;p20"/>
            <p:cNvCxnSpPr/>
            <p:nvPr/>
          </p:nvCxnSpPr>
          <p:spPr>
            <a:xfrm rot="10800000">
              <a:off x="1630857" y="3625280"/>
              <a:ext cx="0" cy="210691"/>
            </a:xfrm>
            <a:prstGeom prst="straightConnector1">
              <a:avLst/>
            </a:prstGeom>
            <a:noFill/>
            <a:ln w="28575" cap="flat" cmpd="sng">
              <a:solidFill>
                <a:srgbClr val="32C19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42" name="Google Shape;142;p20"/>
          <p:cNvGrpSpPr/>
          <p:nvPr/>
        </p:nvGrpSpPr>
        <p:grpSpPr>
          <a:xfrm>
            <a:off x="3826460" y="1682480"/>
            <a:ext cx="2157126" cy="192439"/>
            <a:chOff x="1630857" y="3625280"/>
            <a:chExt cx="2447621" cy="210691"/>
          </a:xfrm>
        </p:grpSpPr>
        <p:cxnSp>
          <p:nvCxnSpPr>
            <p:cNvPr id="143" name="Google Shape;143;p20"/>
            <p:cNvCxnSpPr/>
            <p:nvPr/>
          </p:nvCxnSpPr>
          <p:spPr>
            <a:xfrm>
              <a:off x="1630857" y="3730625"/>
              <a:ext cx="2447621" cy="0"/>
            </a:xfrm>
            <a:prstGeom prst="straightConnector1">
              <a:avLst/>
            </a:prstGeom>
            <a:noFill/>
            <a:ln w="28575" cap="flat" cmpd="sng">
              <a:solidFill>
                <a:srgbClr val="1C315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4" name="Google Shape;144;p20"/>
            <p:cNvCxnSpPr/>
            <p:nvPr/>
          </p:nvCxnSpPr>
          <p:spPr>
            <a:xfrm rot="10800000">
              <a:off x="4078478" y="3625280"/>
              <a:ext cx="0" cy="210691"/>
            </a:xfrm>
            <a:prstGeom prst="straightConnector1">
              <a:avLst/>
            </a:prstGeom>
            <a:noFill/>
            <a:ln w="28575" cap="flat" cmpd="sng">
              <a:solidFill>
                <a:srgbClr val="1C315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5" name="Google Shape;145;p20"/>
            <p:cNvCxnSpPr/>
            <p:nvPr/>
          </p:nvCxnSpPr>
          <p:spPr>
            <a:xfrm rot="10800000">
              <a:off x="1630857" y="3625280"/>
              <a:ext cx="0" cy="210691"/>
            </a:xfrm>
            <a:prstGeom prst="straightConnector1">
              <a:avLst/>
            </a:prstGeom>
            <a:noFill/>
            <a:ln w="28575" cap="flat" cmpd="sng">
              <a:solidFill>
                <a:srgbClr val="1C315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46" name="Google Shape;146;p20"/>
          <p:cNvGrpSpPr/>
          <p:nvPr/>
        </p:nvGrpSpPr>
        <p:grpSpPr>
          <a:xfrm>
            <a:off x="6143666" y="1671982"/>
            <a:ext cx="1056820" cy="213436"/>
            <a:chOff x="1630857" y="3625280"/>
            <a:chExt cx="2447621" cy="210691"/>
          </a:xfrm>
        </p:grpSpPr>
        <p:cxnSp>
          <p:nvCxnSpPr>
            <p:cNvPr id="147" name="Google Shape;147;p20"/>
            <p:cNvCxnSpPr/>
            <p:nvPr/>
          </p:nvCxnSpPr>
          <p:spPr>
            <a:xfrm>
              <a:off x="1630857" y="3730625"/>
              <a:ext cx="2447621" cy="0"/>
            </a:xfrm>
            <a:prstGeom prst="straightConnector1">
              <a:avLst/>
            </a:prstGeom>
            <a:noFill/>
            <a:ln w="28575" cap="flat" cmpd="sng">
              <a:solidFill>
                <a:srgbClr val="32C197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8" name="Google Shape;148;p20"/>
            <p:cNvCxnSpPr/>
            <p:nvPr/>
          </p:nvCxnSpPr>
          <p:spPr>
            <a:xfrm rot="10800000">
              <a:off x="4078478" y="3625280"/>
              <a:ext cx="0" cy="210691"/>
            </a:xfrm>
            <a:prstGeom prst="straightConnector1">
              <a:avLst/>
            </a:prstGeom>
            <a:noFill/>
            <a:ln w="28575" cap="flat" cmpd="sng">
              <a:solidFill>
                <a:srgbClr val="32C197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9" name="Google Shape;149;p20"/>
            <p:cNvCxnSpPr/>
            <p:nvPr/>
          </p:nvCxnSpPr>
          <p:spPr>
            <a:xfrm rot="10800000">
              <a:off x="1630857" y="3625280"/>
              <a:ext cx="0" cy="210691"/>
            </a:xfrm>
            <a:prstGeom prst="straightConnector1">
              <a:avLst/>
            </a:prstGeom>
            <a:noFill/>
            <a:ln w="28575" cap="flat" cmpd="sng">
              <a:solidFill>
                <a:srgbClr val="32C19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0" name="Google Shape;150;p20"/>
          <p:cNvGrpSpPr/>
          <p:nvPr/>
        </p:nvGrpSpPr>
        <p:grpSpPr>
          <a:xfrm>
            <a:off x="7324497" y="1671982"/>
            <a:ext cx="1056820" cy="213436"/>
            <a:chOff x="1630857" y="3625280"/>
            <a:chExt cx="2447621" cy="210691"/>
          </a:xfrm>
        </p:grpSpPr>
        <p:cxnSp>
          <p:nvCxnSpPr>
            <p:cNvPr id="151" name="Google Shape;151;p20"/>
            <p:cNvCxnSpPr/>
            <p:nvPr/>
          </p:nvCxnSpPr>
          <p:spPr>
            <a:xfrm>
              <a:off x="1630857" y="3730625"/>
              <a:ext cx="2447621" cy="0"/>
            </a:xfrm>
            <a:prstGeom prst="straightConnector1">
              <a:avLst/>
            </a:prstGeom>
            <a:noFill/>
            <a:ln w="28575" cap="flat" cmpd="sng">
              <a:solidFill>
                <a:srgbClr val="1C315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2" name="Google Shape;152;p20"/>
            <p:cNvCxnSpPr/>
            <p:nvPr/>
          </p:nvCxnSpPr>
          <p:spPr>
            <a:xfrm rot="10800000">
              <a:off x="4078478" y="3625280"/>
              <a:ext cx="0" cy="210691"/>
            </a:xfrm>
            <a:prstGeom prst="straightConnector1">
              <a:avLst/>
            </a:prstGeom>
            <a:noFill/>
            <a:ln w="28575" cap="flat" cmpd="sng">
              <a:solidFill>
                <a:srgbClr val="1C315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3" name="Google Shape;153;p20"/>
            <p:cNvCxnSpPr/>
            <p:nvPr/>
          </p:nvCxnSpPr>
          <p:spPr>
            <a:xfrm rot="10800000">
              <a:off x="1630857" y="3625280"/>
              <a:ext cx="0" cy="210691"/>
            </a:xfrm>
            <a:prstGeom prst="straightConnector1">
              <a:avLst/>
            </a:prstGeom>
            <a:noFill/>
            <a:ln w="28575" cap="flat" cmpd="sng">
              <a:solidFill>
                <a:srgbClr val="1C315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54" name="Google Shape;154;p20"/>
          <p:cNvSpPr txBox="1">
            <a:spLocks noGrp="1"/>
          </p:cNvSpPr>
          <p:nvPr>
            <p:ph type="title"/>
          </p:nvPr>
        </p:nvSpPr>
        <p:spPr>
          <a:xfrm>
            <a:off x="431800" y="411163"/>
            <a:ext cx="8280400" cy="635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305B"/>
              </a:buClr>
              <a:buSzPts val="2300"/>
              <a:buFont typeface="Helvetica Neue"/>
              <a:buNone/>
            </a:pPr>
            <a:r>
              <a:rPr lang="en"/>
              <a:t>Kombinace digitální/virtuální a fyzické péče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CF55930-4FF5-4701-A814-E5E5B01607E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BCF55930-4FF5-4701-A814-E5E5B01607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bdélník 7" hidden="1">
            <a:extLst>
              <a:ext uri="{FF2B5EF4-FFF2-40B4-BE49-F238E27FC236}">
                <a16:creationId xmlns:a16="http://schemas.microsoft.com/office/drawing/2014/main" id="{0E5EA213-3E2B-48DA-BEA5-9252D2BE42D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cs-CZ" sz="2000" b="1" dirty="0">
              <a:latin typeface="Helvetica Neue" panose="020B0604020202020204" charset="0"/>
              <a:sym typeface="Helvetica Neue" panose="020B0604020202020204" charset="0"/>
            </a:endParaRPr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73A1E183-ADBF-4EC2-8B23-4BD66586EB56}"/>
              </a:ext>
            </a:extLst>
          </p:cNvPr>
          <p:cNvCxnSpPr/>
          <p:nvPr/>
        </p:nvCxnSpPr>
        <p:spPr>
          <a:xfrm>
            <a:off x="332185" y="1590675"/>
            <a:ext cx="8479631" cy="0"/>
          </a:xfrm>
          <a:prstGeom prst="straightConnector1">
            <a:avLst/>
          </a:prstGeom>
          <a:ln w="25400" cap="rnd">
            <a:solidFill>
              <a:srgbClr val="26C29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Nadpis 1">
            <a:extLst>
              <a:ext uri="{FF2B5EF4-FFF2-40B4-BE49-F238E27FC236}">
                <a16:creationId xmlns:a16="http://schemas.microsoft.com/office/drawing/2014/main" id="{8BDC92F4-676C-4DD5-A7B1-7C4C1CD9FF36}"/>
              </a:ext>
            </a:extLst>
          </p:cNvPr>
          <p:cNvSpPr txBox="1">
            <a:spLocks/>
          </p:cNvSpPr>
          <p:nvPr/>
        </p:nvSpPr>
        <p:spPr>
          <a:xfrm>
            <a:off x="332185" y="427366"/>
            <a:ext cx="8183165" cy="84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305B"/>
              </a:buClr>
              <a:buSzPts val="2300"/>
              <a:buFont typeface="Helvetica Neue"/>
              <a:buNone/>
              <a:defRPr sz="2667" b="1" i="0" u="none" strike="noStrike" cap="none">
                <a:solidFill>
                  <a:srgbClr val="1B305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sz="1467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sz="1467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sz="1467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sz="1467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sz="1467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sz="1467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sz="1467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sz="1467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cs-CZ" sz="2000" dirty="0"/>
              <a:t>Od EMR k EPR = cesta k většímu zapojení pacienta</a:t>
            </a: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1B867A8A-9DA4-4211-8804-F0B8458382B4}"/>
              </a:ext>
            </a:extLst>
          </p:cNvPr>
          <p:cNvSpPr/>
          <p:nvPr/>
        </p:nvSpPr>
        <p:spPr>
          <a:xfrm>
            <a:off x="3456826" y="1259859"/>
            <a:ext cx="1943896" cy="687019"/>
          </a:xfrm>
          <a:prstGeom prst="roundRect">
            <a:avLst>
              <a:gd name="adj" fmla="val 29145"/>
            </a:avLst>
          </a:prstGeom>
          <a:solidFill>
            <a:schemeClr val="bg1"/>
          </a:solidFill>
          <a:ln>
            <a:solidFill>
              <a:srgbClr val="26C29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50">
              <a:solidFill>
                <a:srgbClr val="232771"/>
              </a:solidFill>
            </a:endParaRPr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4EA76E2A-F25A-4B5D-B40D-658009A7EC89}"/>
              </a:ext>
            </a:extLst>
          </p:cNvPr>
          <p:cNvSpPr/>
          <p:nvPr/>
        </p:nvSpPr>
        <p:spPr>
          <a:xfrm>
            <a:off x="5784121" y="1259859"/>
            <a:ext cx="1943896" cy="687019"/>
          </a:xfrm>
          <a:prstGeom prst="roundRect">
            <a:avLst>
              <a:gd name="adj" fmla="val 29145"/>
            </a:avLst>
          </a:prstGeom>
          <a:solidFill>
            <a:schemeClr val="bg1"/>
          </a:solidFill>
          <a:ln>
            <a:solidFill>
              <a:srgbClr val="26C29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50">
              <a:solidFill>
                <a:srgbClr val="232771"/>
              </a:solidFill>
            </a:endParaRP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28C78FA2-FF99-4F62-8E25-4F2E39A887EB}"/>
              </a:ext>
            </a:extLst>
          </p:cNvPr>
          <p:cNvSpPr/>
          <p:nvPr/>
        </p:nvSpPr>
        <p:spPr>
          <a:xfrm>
            <a:off x="1132285" y="1259859"/>
            <a:ext cx="1943896" cy="687019"/>
          </a:xfrm>
          <a:prstGeom prst="roundRect">
            <a:avLst>
              <a:gd name="adj" fmla="val 29145"/>
            </a:avLst>
          </a:prstGeom>
          <a:solidFill>
            <a:schemeClr val="bg1"/>
          </a:solidFill>
          <a:ln>
            <a:solidFill>
              <a:srgbClr val="26C29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50">
              <a:solidFill>
                <a:srgbClr val="232771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971BFB9-6F18-4D69-BE19-339DA3665CA2}"/>
              </a:ext>
            </a:extLst>
          </p:cNvPr>
          <p:cNvSpPr txBox="1">
            <a:spLocks/>
          </p:cNvSpPr>
          <p:nvPr/>
        </p:nvSpPr>
        <p:spPr>
          <a:xfrm>
            <a:off x="1132285" y="1383320"/>
            <a:ext cx="1943993" cy="2470845"/>
          </a:xfrm>
          <a:prstGeom prst="rect">
            <a:avLst/>
          </a:prstGeom>
        </p:spPr>
        <p:txBody>
          <a:bodyPr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cs-CZ" sz="1350" b="1" dirty="0" err="1">
                <a:solidFill>
                  <a:srgbClr val="002060"/>
                </a:solidFill>
                <a:latin typeface="Helvetica Neue" panose="020B0604020202020204" charset="0"/>
                <a:cs typeface="Poppins" panose="020B0604020202020204" charset="0"/>
              </a:rPr>
              <a:t>Electronic</a:t>
            </a:r>
            <a:r>
              <a:rPr lang="cs-CZ" sz="1350" b="1" dirty="0">
                <a:solidFill>
                  <a:srgbClr val="002060"/>
                </a:solidFill>
                <a:latin typeface="Helvetica Neue" panose="020B0604020202020204" charset="0"/>
                <a:cs typeface="Poppins" panose="020B0604020202020204" charset="0"/>
              </a:rPr>
              <a:t> </a:t>
            </a:r>
            <a:r>
              <a:rPr lang="cs-CZ" sz="1350" b="1" dirty="0" err="1">
                <a:solidFill>
                  <a:srgbClr val="002060"/>
                </a:solidFill>
                <a:latin typeface="Helvetica Neue" panose="020B0604020202020204" charset="0"/>
                <a:cs typeface="Poppins" panose="020B0604020202020204" charset="0"/>
              </a:rPr>
              <a:t>medical</a:t>
            </a:r>
            <a:r>
              <a:rPr lang="cs-CZ" sz="1350" b="1" dirty="0">
                <a:solidFill>
                  <a:srgbClr val="002060"/>
                </a:solidFill>
                <a:latin typeface="Helvetica Neue" panose="020B0604020202020204" charset="0"/>
                <a:cs typeface="Poppins" panose="020B0604020202020204" charset="0"/>
              </a:rPr>
              <a:t> </a:t>
            </a:r>
            <a:r>
              <a:rPr lang="cs-CZ" sz="1350" b="1" dirty="0" err="1">
                <a:solidFill>
                  <a:srgbClr val="002060"/>
                </a:solidFill>
                <a:latin typeface="Helvetica Neue" panose="020B0604020202020204" charset="0"/>
                <a:cs typeface="Poppins" panose="020B0604020202020204" charset="0"/>
              </a:rPr>
              <a:t>records</a:t>
            </a:r>
            <a:r>
              <a:rPr lang="cs-CZ" sz="1350" b="1" dirty="0">
                <a:solidFill>
                  <a:srgbClr val="002060"/>
                </a:solidFill>
                <a:latin typeface="Helvetica Neue" panose="020B0604020202020204" charset="0"/>
                <a:cs typeface="Poppins" panose="020B0604020202020204" charset="0"/>
              </a:rPr>
              <a:t> (</a:t>
            </a:r>
            <a:r>
              <a:rPr lang="cs-CZ" sz="1350" b="1" dirty="0" err="1">
                <a:solidFill>
                  <a:srgbClr val="002060"/>
                </a:solidFill>
                <a:latin typeface="Helvetica Neue" panose="020B0604020202020204" charset="0"/>
                <a:cs typeface="Poppins" panose="020B0604020202020204" charset="0"/>
              </a:rPr>
              <a:t>EMRs</a:t>
            </a:r>
            <a:r>
              <a:rPr lang="cs-CZ" sz="1350" b="1" dirty="0">
                <a:solidFill>
                  <a:srgbClr val="002060"/>
                </a:solidFill>
                <a:latin typeface="Helvetica Neue" panose="020B0604020202020204" charset="0"/>
                <a:cs typeface="Poppins" panose="020B0604020202020204" charset="0"/>
              </a:rPr>
              <a:t>)</a:t>
            </a:r>
          </a:p>
          <a:p>
            <a:endParaRPr lang="cs-CZ" sz="1350" dirty="0">
              <a:latin typeface="Helvetica Neue" panose="020B0604020202020204" charset="0"/>
              <a:cs typeface="Poppins" panose="020B0604020202020204" charset="0"/>
            </a:endParaRPr>
          </a:p>
          <a:p>
            <a:endParaRPr lang="cs-CZ" sz="1350" dirty="0">
              <a:latin typeface="Helvetica Neue" panose="020B0604020202020204" charset="0"/>
              <a:cs typeface="Poppins" panose="020B0604020202020204" charset="0"/>
            </a:endParaRPr>
          </a:p>
          <a:p>
            <a:endParaRPr lang="cs-CZ" sz="1350" dirty="0">
              <a:latin typeface="Helvetica Neue" panose="020B0604020202020204" charset="0"/>
              <a:cs typeface="Poppins" panose="020B0604020202020204" charset="0"/>
            </a:endParaRPr>
          </a:p>
          <a:p>
            <a:r>
              <a:rPr lang="cs-CZ" sz="1350" dirty="0">
                <a:latin typeface="Helvetica Neue" panose="020B0604020202020204" charset="0"/>
                <a:cs typeface="Poppins" panose="020B0604020202020204" charset="0"/>
              </a:rPr>
              <a:t>= digitální verze papírových chorobopisů</a:t>
            </a:r>
            <a:endParaRPr lang="cs-CZ" sz="1350" dirty="0">
              <a:latin typeface="Helvetica Neue" panose="020B0604020202020204" charset="0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D772E15-EBEB-4499-AD3B-9EF5A6F0A1A8}"/>
              </a:ext>
            </a:extLst>
          </p:cNvPr>
          <p:cNvSpPr txBox="1">
            <a:spLocks/>
          </p:cNvSpPr>
          <p:nvPr/>
        </p:nvSpPr>
        <p:spPr>
          <a:xfrm>
            <a:off x="3459580" y="1392614"/>
            <a:ext cx="1943993" cy="3140512"/>
          </a:xfrm>
          <a:prstGeom prst="rect">
            <a:avLst/>
          </a:prstGeom>
        </p:spPr>
        <p:txBody>
          <a:bodyPr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cs-CZ" sz="1350" b="1" dirty="0" err="1">
                <a:solidFill>
                  <a:srgbClr val="002060"/>
                </a:solidFill>
                <a:latin typeface="Helvetica Neue" panose="020B0604020202020204" charset="0"/>
                <a:cs typeface="Poppins" panose="020B0604020202020204" charset="0"/>
              </a:rPr>
              <a:t>Electronic</a:t>
            </a:r>
            <a:r>
              <a:rPr lang="cs-CZ" sz="1350" b="1" dirty="0">
                <a:solidFill>
                  <a:srgbClr val="002060"/>
                </a:solidFill>
                <a:latin typeface="Helvetica Neue" panose="020B0604020202020204" charset="0"/>
                <a:cs typeface="Poppins" panose="020B0604020202020204" charset="0"/>
              </a:rPr>
              <a:t> </a:t>
            </a:r>
            <a:r>
              <a:rPr lang="cs-CZ" sz="1350" b="1" dirty="0" err="1">
                <a:solidFill>
                  <a:srgbClr val="002060"/>
                </a:solidFill>
                <a:latin typeface="Helvetica Neue" panose="020B0604020202020204" charset="0"/>
                <a:cs typeface="Poppins" panose="020B0604020202020204" charset="0"/>
              </a:rPr>
              <a:t>health</a:t>
            </a:r>
            <a:r>
              <a:rPr lang="cs-CZ" sz="1350" b="1" dirty="0">
                <a:solidFill>
                  <a:srgbClr val="002060"/>
                </a:solidFill>
                <a:latin typeface="Helvetica Neue" panose="020B0604020202020204" charset="0"/>
                <a:cs typeface="Poppins" panose="020B0604020202020204" charset="0"/>
              </a:rPr>
              <a:t> </a:t>
            </a:r>
            <a:r>
              <a:rPr lang="cs-CZ" sz="1350" b="1" dirty="0" err="1">
                <a:solidFill>
                  <a:srgbClr val="002060"/>
                </a:solidFill>
                <a:latin typeface="Helvetica Neue" panose="020B0604020202020204" charset="0"/>
                <a:cs typeface="Poppins" panose="020B0604020202020204" charset="0"/>
              </a:rPr>
              <a:t>records</a:t>
            </a:r>
            <a:r>
              <a:rPr lang="cs-CZ" sz="1350" b="1" dirty="0">
                <a:solidFill>
                  <a:srgbClr val="002060"/>
                </a:solidFill>
                <a:latin typeface="Helvetica Neue" panose="020B0604020202020204" charset="0"/>
                <a:cs typeface="Poppins" panose="020B0604020202020204" charset="0"/>
              </a:rPr>
              <a:t> (</a:t>
            </a:r>
            <a:r>
              <a:rPr lang="cs-CZ" sz="1350" b="1" dirty="0" err="1">
                <a:solidFill>
                  <a:srgbClr val="002060"/>
                </a:solidFill>
                <a:latin typeface="Helvetica Neue" panose="020B0604020202020204" charset="0"/>
                <a:cs typeface="Poppins" panose="020B0604020202020204" charset="0"/>
              </a:rPr>
              <a:t>EHRs</a:t>
            </a:r>
            <a:r>
              <a:rPr lang="cs-CZ" sz="1350" b="1" dirty="0">
                <a:solidFill>
                  <a:srgbClr val="002060"/>
                </a:solidFill>
                <a:latin typeface="Helvetica Neue" panose="020B0604020202020204" charset="0"/>
                <a:cs typeface="Poppins" panose="020B0604020202020204" charset="0"/>
              </a:rPr>
              <a:t>)</a:t>
            </a:r>
          </a:p>
          <a:p>
            <a:endParaRPr lang="cs-CZ" sz="1350" dirty="0">
              <a:latin typeface="Helvetica Neue" panose="020B0604020202020204" charset="0"/>
              <a:cs typeface="Poppins" panose="020B0604020202020204" charset="0"/>
            </a:endParaRPr>
          </a:p>
          <a:p>
            <a:endParaRPr lang="cs-CZ" sz="1350" dirty="0">
              <a:latin typeface="Helvetica Neue" panose="020B0604020202020204" charset="0"/>
              <a:cs typeface="Poppins" panose="020B0604020202020204" charset="0"/>
            </a:endParaRPr>
          </a:p>
          <a:p>
            <a:endParaRPr lang="cs-CZ" sz="1350" dirty="0">
              <a:latin typeface="Helvetica Neue" panose="020B0604020202020204" charset="0"/>
              <a:cs typeface="Poppins" panose="020B0604020202020204" charset="0"/>
            </a:endParaRPr>
          </a:p>
          <a:p>
            <a:r>
              <a:rPr lang="cs-CZ" sz="1350" dirty="0">
                <a:latin typeface="Helvetica Neue" panose="020B0604020202020204" charset="0"/>
                <a:cs typeface="Poppins" panose="020B0604020202020204" charset="0"/>
              </a:rPr>
              <a:t>= veškeré medicínské informace na všech úrovních poskytovatelů; od praktického lékaře přes ambulantní specialisty až po lůžkovou, následnou a dlouhodobou</a:t>
            </a:r>
            <a:endParaRPr lang="cs-CZ" sz="1350" dirty="0">
              <a:latin typeface="Helvetica Neue" panose="020B0604020202020204" charset="0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07FDE1C-C635-469E-9BCC-781FB4854978}"/>
              </a:ext>
            </a:extLst>
          </p:cNvPr>
          <p:cNvSpPr txBox="1">
            <a:spLocks/>
          </p:cNvSpPr>
          <p:nvPr/>
        </p:nvSpPr>
        <p:spPr>
          <a:xfrm>
            <a:off x="5781270" y="1350765"/>
            <a:ext cx="1943896" cy="3224209"/>
          </a:xfrm>
          <a:prstGeom prst="rect">
            <a:avLst/>
          </a:prstGeom>
        </p:spPr>
        <p:txBody>
          <a:bodyPr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cs-CZ" sz="1350" b="1" dirty="0" err="1">
                <a:solidFill>
                  <a:srgbClr val="002060"/>
                </a:solidFill>
                <a:latin typeface="Helvetica Neue" panose="020B0604020202020204" charset="0"/>
                <a:cs typeface="Poppins" panose="020B0604020202020204" charset="0"/>
              </a:rPr>
              <a:t>Personal</a:t>
            </a:r>
            <a:r>
              <a:rPr lang="cs-CZ" sz="1350" b="1" dirty="0">
                <a:solidFill>
                  <a:srgbClr val="002060"/>
                </a:solidFill>
                <a:latin typeface="Helvetica Neue" panose="020B0604020202020204" charset="0"/>
                <a:cs typeface="Poppins" panose="020B0604020202020204" charset="0"/>
              </a:rPr>
              <a:t> </a:t>
            </a:r>
            <a:r>
              <a:rPr lang="cs-CZ" sz="1350" b="1" dirty="0" err="1">
                <a:solidFill>
                  <a:srgbClr val="002060"/>
                </a:solidFill>
                <a:latin typeface="Helvetica Neue" panose="020B0604020202020204" charset="0"/>
                <a:cs typeface="Poppins" panose="020B0604020202020204" charset="0"/>
              </a:rPr>
              <a:t>health</a:t>
            </a:r>
            <a:r>
              <a:rPr lang="cs-CZ" sz="1350" b="1" dirty="0">
                <a:solidFill>
                  <a:srgbClr val="002060"/>
                </a:solidFill>
                <a:latin typeface="Helvetica Neue" panose="020B0604020202020204" charset="0"/>
                <a:cs typeface="Poppins" panose="020B0604020202020204" charset="0"/>
              </a:rPr>
              <a:t> </a:t>
            </a:r>
            <a:r>
              <a:rPr lang="cs-CZ" sz="1350" b="1" dirty="0" err="1">
                <a:solidFill>
                  <a:srgbClr val="002060"/>
                </a:solidFill>
                <a:latin typeface="Helvetica Neue" panose="020B0604020202020204" charset="0"/>
                <a:cs typeface="Poppins" panose="020B0604020202020204" charset="0"/>
              </a:rPr>
              <a:t>records</a:t>
            </a:r>
            <a:r>
              <a:rPr lang="cs-CZ" sz="1350" b="1" dirty="0">
                <a:solidFill>
                  <a:srgbClr val="002060"/>
                </a:solidFill>
                <a:latin typeface="Helvetica Neue" panose="020B0604020202020204" charset="0"/>
                <a:cs typeface="Poppins" panose="020B0604020202020204" charset="0"/>
              </a:rPr>
              <a:t> (</a:t>
            </a:r>
            <a:r>
              <a:rPr lang="cs-CZ" sz="1350" b="1" dirty="0" err="1">
                <a:solidFill>
                  <a:srgbClr val="002060"/>
                </a:solidFill>
                <a:latin typeface="Helvetica Neue" panose="020B0604020202020204" charset="0"/>
                <a:cs typeface="Poppins" panose="020B0604020202020204" charset="0"/>
              </a:rPr>
              <a:t>PHRs</a:t>
            </a:r>
            <a:r>
              <a:rPr lang="cs-CZ" sz="1350" b="1" dirty="0">
                <a:solidFill>
                  <a:srgbClr val="002060"/>
                </a:solidFill>
                <a:latin typeface="Helvetica Neue" panose="020B0604020202020204" charset="0"/>
                <a:cs typeface="Poppins" panose="020B0604020202020204" charset="0"/>
              </a:rPr>
              <a:t>)</a:t>
            </a:r>
          </a:p>
          <a:p>
            <a:endParaRPr lang="cs-CZ" sz="1350" dirty="0">
              <a:latin typeface="Helvetica Neue" panose="020B0604020202020204" charset="0"/>
              <a:cs typeface="Poppins" panose="020B0604020202020204" charset="0"/>
            </a:endParaRPr>
          </a:p>
          <a:p>
            <a:endParaRPr lang="cs-CZ" sz="1350" dirty="0">
              <a:latin typeface="Helvetica Neue" panose="020B0604020202020204" charset="0"/>
              <a:cs typeface="Poppins" panose="020B0604020202020204" charset="0"/>
            </a:endParaRPr>
          </a:p>
          <a:p>
            <a:endParaRPr lang="cs-CZ" sz="1350" dirty="0">
              <a:latin typeface="Helvetica Neue" panose="020B0604020202020204" charset="0"/>
              <a:cs typeface="Poppins" panose="020B0604020202020204" charset="0"/>
            </a:endParaRPr>
          </a:p>
          <a:p>
            <a:r>
              <a:rPr lang="cs-CZ" sz="1350" dirty="0">
                <a:latin typeface="Helvetica Neue" panose="020B0604020202020204" charset="0"/>
                <a:cs typeface="Poppins" panose="020B0604020202020204" charset="0"/>
              </a:rPr>
              <a:t>= veškerá zdravotní data pacienta bez ohledu na to odkud pochází; tj. EHR + data sbíraná pacientem, včetně automatických záznamů z nositelné elektroniky (hodinky, </a:t>
            </a:r>
            <a:r>
              <a:rPr lang="cs-CZ" sz="1350" dirty="0" err="1">
                <a:latin typeface="Helvetica Neue" panose="020B0604020202020204" charset="0"/>
                <a:cs typeface="Poppins" panose="020B0604020202020204" charset="0"/>
              </a:rPr>
              <a:t>trackery</a:t>
            </a:r>
            <a:r>
              <a:rPr lang="cs-CZ" sz="1350" dirty="0">
                <a:latin typeface="Helvetica Neue" panose="020B0604020202020204" charset="0"/>
                <a:cs typeface="Poppins" panose="020B0604020202020204" charset="0"/>
              </a:rPr>
              <a:t>, apod.)</a:t>
            </a:r>
            <a:endParaRPr lang="cs-CZ" sz="1350" dirty="0">
              <a:latin typeface="Helvetica Neue" panose="020B0604020202020204" charset="0"/>
            </a:endParaRPr>
          </a:p>
        </p:txBody>
      </p:sp>
      <p:pic>
        <p:nvPicPr>
          <p:cNvPr id="12" name="Google Shape;220;g9c8d0602fe_0_56">
            <a:extLst>
              <a:ext uri="{FF2B5EF4-FFF2-40B4-BE49-F238E27FC236}">
                <a16:creationId xmlns:a16="http://schemas.microsoft.com/office/drawing/2014/main" id="{6DED634F-2E2B-4BCD-AA01-0ECD33F16DA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62751" y="4533126"/>
            <a:ext cx="339476" cy="339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0829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594FC-F63B-5244-A42B-26DB824E5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478" y="572691"/>
            <a:ext cx="6868716" cy="34067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Programové prohlášení vlády </a:t>
            </a:r>
            <a:br>
              <a:rPr lang="cs-CZ" b="1" dirty="0">
                <a:solidFill>
                  <a:srgbClr val="002060"/>
                </a:solidFill>
              </a:rPr>
            </a:br>
            <a:r>
              <a:rPr lang="cs-CZ" b="1" dirty="0">
                <a:solidFill>
                  <a:srgbClr val="002060"/>
                </a:solidFill>
              </a:rPr>
              <a:t>– červen 2018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A85673-C1E9-E247-8A2A-C85C677ADA6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Připravíme </a:t>
            </a:r>
            <a:r>
              <a:rPr lang="cs-CZ" b="1" dirty="0"/>
              <a:t>zákon pro elektronizaci zdravotnictví </a:t>
            </a:r>
            <a:r>
              <a:rPr lang="cs-CZ" dirty="0"/>
              <a:t>a </a:t>
            </a:r>
            <a:r>
              <a:rPr lang="cs-CZ" b="1" dirty="0"/>
              <a:t>bezpečné sdílení dat </a:t>
            </a:r>
            <a:r>
              <a:rPr lang="cs-CZ" dirty="0"/>
              <a:t>mezi poskytovateli zdravotní péče. Upravíme legislativu tak, aby bylo možné využívat </a:t>
            </a:r>
            <a:r>
              <a:rPr lang="cs-CZ" b="1" dirty="0"/>
              <a:t>elektronický recept </a:t>
            </a:r>
            <a:r>
              <a:rPr lang="cs-CZ" dirty="0"/>
              <a:t>v plném rozsahu včetně </a:t>
            </a:r>
            <a:r>
              <a:rPr lang="cs-CZ" b="1" dirty="0"/>
              <a:t>kontroly lékových interakcí</a:t>
            </a:r>
            <a:r>
              <a:rPr lang="cs-CZ" dirty="0"/>
              <a:t> a celkové preskripce pacienta.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Učiníme kroky k </a:t>
            </a:r>
            <a:r>
              <a:rPr lang="cs-CZ" b="1" dirty="0"/>
              <a:t>unifikaci a elektronizaci zdravotnické dokumentace </a:t>
            </a:r>
            <a:r>
              <a:rPr lang="cs-CZ" dirty="0"/>
              <a:t>a dalších dokumentů, které souvisejí s úhradou a péčí o pacienta.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Představíme </a:t>
            </a:r>
            <a:r>
              <a:rPr lang="cs-CZ" b="1" dirty="0"/>
              <a:t>systém kontroly kvality péče</a:t>
            </a:r>
            <a:r>
              <a:rPr lang="cs-CZ" dirty="0"/>
              <a:t> založený na parametrech srovnatelnosti poskytovatelů zdravotních služeb, kterou tím začneme </a:t>
            </a:r>
            <a:r>
              <a:rPr lang="cs-CZ" b="1" dirty="0"/>
              <a:t>systematicky měřit</a:t>
            </a:r>
            <a:r>
              <a:rPr lang="cs-CZ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Podpoříme programy zaměřené na </a:t>
            </a:r>
            <a:r>
              <a:rPr lang="cs-CZ" b="1" dirty="0"/>
              <a:t>koordinaci péče o chronicky nemocné pacienty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Zrevidujeme a zjednodušíme </a:t>
            </a:r>
            <a:r>
              <a:rPr lang="cs-CZ" b="1" dirty="0"/>
              <a:t>administrativní zátěž </a:t>
            </a:r>
            <a:r>
              <a:rPr lang="cs-CZ" dirty="0"/>
              <a:t>poskytovatelů zdravotních služeb a zrušíme zbytečné regulace, které nejsou přínosem ani pro lékaře ani pro pacienta.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27E9CD6-8577-1647-8313-9B8E6AC2FF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730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2Zj32YMFS7CSD8mT_lh4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pcNU6sbBdflaCBmChts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m0eBMXFaEuDEat9VsBOk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wZuMHfJdIJ_f0gNN17u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GksodCB1jPtFKEXNJ.9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dBaxCw630awQCLcWLY6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3554</TotalTime>
  <Words>2201</Words>
  <Application>Microsoft Office PowerPoint</Application>
  <PresentationFormat>Předvádění na obrazovce (16:9)</PresentationFormat>
  <Paragraphs>246</Paragraphs>
  <Slides>29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Calibri Light</vt:lpstr>
      <vt:lpstr>Calibri</vt:lpstr>
      <vt:lpstr>Arial</vt:lpstr>
      <vt:lpstr>Helvetica Neue</vt:lpstr>
      <vt:lpstr>Simple Light</vt:lpstr>
      <vt:lpstr>Motiv Office</vt:lpstr>
      <vt:lpstr>think-cell Slide</vt:lpstr>
      <vt:lpstr>Prezentace aplikace PowerPoint</vt:lpstr>
      <vt:lpstr>Kdo jsem a proč mluvím do digitalizace</vt:lpstr>
      <vt:lpstr>COVID 3x rizika a 3x výzvy</vt:lpstr>
      <vt:lpstr>Prezentace aplikace PowerPoint</vt:lpstr>
      <vt:lpstr>Potenciál digitalizace</vt:lpstr>
      <vt:lpstr>Telemedicína dle WHO</vt:lpstr>
      <vt:lpstr>Kombinace digitální/virtuální a fyzické péče</vt:lpstr>
      <vt:lpstr>Prezentace aplikace PowerPoint</vt:lpstr>
      <vt:lpstr>Programové prohlášení vlády  – červen 2018</vt:lpstr>
      <vt:lpstr>Prezentace aplikace PowerPoint</vt:lpstr>
      <vt:lpstr>SC1 STRATEGICKÝ CÍL 1. ZVÝŠENÍ ZAINTERESOVANOSTI OBČANA NA PÉČI O VLASTNÍ ZDRAVÍ </vt:lpstr>
      <vt:lpstr>Zdraví 2030</vt:lpstr>
      <vt:lpstr>Bariéry rozšíření telemedicíny v ČR a možnosti řešení</vt:lpstr>
      <vt:lpstr>Covid-19 pandemie jako katalyzátor TM v ČR</vt:lpstr>
      <vt:lpstr>Zdravotní péče v USA/Slovensko (Jan-June 2020)</vt:lpstr>
      <vt:lpstr>Blízká budoucnost  = vzdálená kontrola zdravotního stavu bez fyzické návštěvy</vt:lpstr>
      <vt:lpstr>ISCARE – IBD Asistent</vt:lpstr>
      <vt:lpstr>Eurobarometr (březen 2017): Považujete se za schopné používat digitální technologie?</vt:lpstr>
      <vt:lpstr>Využili jste v posledních 12 měsících online zdravotní službu?</vt:lpstr>
      <vt:lpstr>Chtěli byste mít online přístup ke svým zdravotním záznamům?</vt:lpstr>
      <vt:lpstr>Realita…</vt:lpstr>
      <vt:lpstr>The Digital Health Society Declaration 2017</vt:lpstr>
      <vt:lpstr>eHealth vysoko na agendě EU</vt:lpstr>
      <vt:lpstr>Evropská komise 25.dubna 2018/[COM(2018) 233 final]   on enabling the digital transformation of health and care in the Digital Single Market; empowering citizens and building a healthier society</vt:lpstr>
      <vt:lpstr>Právo pacientů/pojištěnců na přístup ke „své“ dokumentaci</vt:lpstr>
      <vt:lpstr>Zákon o právu na digitální služby 12/2020 Sb.</vt:lpstr>
      <vt:lpstr>Co může digitalizace a telemedicína přinést pacientům  (reálně, fakt nekecám…)</vt:lpstr>
      <vt:lpstr>Proč může být rok 2021 pro telemedicínu zlomový?</vt:lpstr>
      <vt:lpstr>Otázky/podněty od přihlášených účastníků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Doležal Tomáš</dc:creator>
  <cp:lastModifiedBy>Doležal Tomáš</cp:lastModifiedBy>
  <cp:revision>52</cp:revision>
  <dcterms:modified xsi:type="dcterms:W3CDTF">2021-01-27T06:30:38Z</dcterms:modified>
</cp:coreProperties>
</file>